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4"/>
  </p:notesMasterIdLst>
  <p:handoutMasterIdLst>
    <p:handoutMasterId r:id="rId115"/>
  </p:handoutMasterIdLst>
  <p:sldIdLst>
    <p:sldId id="256" r:id="rId5"/>
    <p:sldId id="270" r:id="rId6"/>
    <p:sldId id="272" r:id="rId7"/>
    <p:sldId id="273" r:id="rId8"/>
    <p:sldId id="274" r:id="rId9"/>
    <p:sldId id="275" r:id="rId10"/>
    <p:sldId id="276" r:id="rId11"/>
    <p:sldId id="277" r:id="rId12"/>
    <p:sldId id="280" r:id="rId13"/>
    <p:sldId id="281" r:id="rId14"/>
    <p:sldId id="282" r:id="rId15"/>
    <p:sldId id="283" r:id="rId16"/>
    <p:sldId id="284" r:id="rId17"/>
    <p:sldId id="300" r:id="rId18"/>
    <p:sldId id="285" r:id="rId19"/>
    <p:sldId id="286" r:id="rId20"/>
    <p:sldId id="288" r:id="rId21"/>
    <p:sldId id="289" r:id="rId22"/>
    <p:sldId id="290" r:id="rId23"/>
    <p:sldId id="291" r:id="rId24"/>
    <p:sldId id="299" r:id="rId25"/>
    <p:sldId id="294" r:id="rId26"/>
    <p:sldId id="382" r:id="rId27"/>
    <p:sldId id="263" r:id="rId28"/>
    <p:sldId id="262" r:id="rId29"/>
    <p:sldId id="278" r:id="rId30"/>
    <p:sldId id="257" r:id="rId31"/>
    <p:sldId id="385" r:id="rId32"/>
    <p:sldId id="258" r:id="rId33"/>
    <p:sldId id="259" r:id="rId34"/>
    <p:sldId id="260" r:id="rId35"/>
    <p:sldId id="261" r:id="rId36"/>
    <p:sldId id="264" r:id="rId37"/>
    <p:sldId id="379" r:id="rId38"/>
    <p:sldId id="265" r:id="rId39"/>
    <p:sldId id="380" r:id="rId40"/>
    <p:sldId id="267" r:id="rId41"/>
    <p:sldId id="381" r:id="rId42"/>
    <p:sldId id="279" r:id="rId43"/>
    <p:sldId id="302" r:id="rId44"/>
    <p:sldId id="303" r:id="rId45"/>
    <p:sldId id="305" r:id="rId46"/>
    <p:sldId id="306" r:id="rId47"/>
    <p:sldId id="312" r:id="rId48"/>
    <p:sldId id="313" r:id="rId49"/>
    <p:sldId id="368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71" r:id="rId60"/>
    <p:sldId id="325" r:id="rId61"/>
    <p:sldId id="326" r:id="rId62"/>
    <p:sldId id="372" r:id="rId63"/>
    <p:sldId id="327" r:id="rId64"/>
    <p:sldId id="373" r:id="rId65"/>
    <p:sldId id="369" r:id="rId66"/>
    <p:sldId id="328" r:id="rId67"/>
    <p:sldId id="329" r:id="rId68"/>
    <p:sldId id="374" r:id="rId69"/>
    <p:sldId id="341" r:id="rId70"/>
    <p:sldId id="367" r:id="rId71"/>
    <p:sldId id="338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70" r:id="rId81"/>
    <p:sldId id="339" r:id="rId82"/>
    <p:sldId id="340" r:id="rId83"/>
    <p:sldId id="342" r:id="rId84"/>
    <p:sldId id="343" r:id="rId85"/>
    <p:sldId id="375" r:id="rId86"/>
    <p:sldId id="366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76" r:id="rId102"/>
    <p:sldId id="358" r:id="rId103"/>
    <p:sldId id="359" r:id="rId104"/>
    <p:sldId id="377" r:id="rId105"/>
    <p:sldId id="360" r:id="rId106"/>
    <p:sldId id="361" r:id="rId107"/>
    <p:sldId id="362" r:id="rId108"/>
    <p:sldId id="383" r:id="rId109"/>
    <p:sldId id="384" r:id="rId110"/>
    <p:sldId id="364" r:id="rId111"/>
    <p:sldId id="365" r:id="rId112"/>
    <p:sldId id="271" r:id="rId113"/>
  </p:sldIdLst>
  <p:sldSz cx="9144000" cy="6858000" type="screen4x3"/>
  <p:notesSz cx="6797675" cy="9926638"/>
  <p:defaultTextStyle>
    <a:defPPr>
      <a:defRPr lang="nb-NO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ne Midjo" initials="AM" lastIdx="0" clrIdx="0">
    <p:extLst>
      <p:ext uri="{19B8F6BF-5375-455C-9EA6-DF929625EA0E}">
        <p15:presenceInfo xmlns:p15="http://schemas.microsoft.com/office/powerpoint/2012/main" userId="S-1-5-21-2101786634-2593133372-1145011223-720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AC76"/>
    <a:srgbClr val="0D34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n stil, ingen rutenet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918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2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presProps" Target="presProp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slide" Target="slides/slide98.xml"/><Relationship Id="rId110" Type="http://schemas.openxmlformats.org/officeDocument/2006/relationships/slide" Target="slides/slide106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13" Type="http://schemas.openxmlformats.org/officeDocument/2006/relationships/slide" Target="slides/slide109.xml"/><Relationship Id="rId11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notesMaster" Target="notesMasters/notesMaster1.xml"/><Relationship Id="rId119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4644D-433B-496E-951F-8127C971E152}" type="datetimeFigureOut">
              <a:rPr lang="nb-NO" smtClean="0"/>
              <a:t>03.06.2018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3FB65B-6E0B-4515-90DE-35256D2411B5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52639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E070F-056A-EF46-8F28-B603D057C661}" type="datetimeFigureOut">
              <a:rPr lang="nb-NO" smtClean="0"/>
              <a:t>03.06.2018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B71C88-A8C4-B64E-9416-E16EC256489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60678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har holdt på med programmering?</a:t>
            </a:r>
          </a:p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har holdt på med Elektronikk?</a:t>
            </a:r>
          </a:p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er kjent med Arduino?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3409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109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630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har holdt på med programmering?</a:t>
            </a:r>
          </a:p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har holdt på med Elektronikk?</a:t>
            </a:r>
          </a:p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sz="1200" b="1" dirty="0" smtClean="0">
                <a:ea typeface="ＭＳ Ｐゴシック" panose="020B0600070205080204" pitchFamily="34" charset="-128"/>
              </a:rPr>
              <a:t>Hvor mange er kjent med Arduino?</a:t>
            </a:r>
          </a:p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38944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08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51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5112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64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2191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65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83009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68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17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78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6781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B71C88-A8C4-B64E-9416-E16EC2564890}" type="slidenum">
              <a:rPr lang="nb-NO" smtClean="0"/>
              <a:t>79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85550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368315" y="2677415"/>
            <a:ext cx="7772400" cy="901094"/>
          </a:xfrm>
        </p:spPr>
        <p:txBody>
          <a:bodyPr anchor="t" anchorCtr="0"/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368315" y="3645154"/>
            <a:ext cx="7772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dirty="0" smtClean="0"/>
              <a:t>Klikk for å redigere undertittelstil i malen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00159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83850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smtClean="0"/>
              <a:t>Klikk for å redigere tittelstil</a:t>
            </a:r>
            <a:endParaRPr lang="nb-NO"/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31831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14" name="Plassholder for lysbildenummer 5"/>
          <p:cNvSpPr txBox="1">
            <a:spLocks/>
          </p:cNvSpPr>
          <p:nvPr userDrawn="1"/>
        </p:nvSpPr>
        <p:spPr>
          <a:xfrm>
            <a:off x="115119" y="6537870"/>
            <a:ext cx="342081" cy="252102"/>
          </a:xfrm>
          <a:prstGeom prst="rect">
            <a:avLst/>
          </a:prstGeom>
        </p:spPr>
        <p:txBody>
          <a:bodyPr/>
          <a:lstStyle>
            <a:defPPr>
              <a:defRPr lang="nb-NO"/>
            </a:defPPr>
            <a:lvl1pPr marL="0" algn="l" defTabSz="4572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1853A39-49B3-554A-AE82-85611CEBD8E3}" type="slidenum">
              <a:rPr lang="nb-NO" b="1" i="0" smtClean="0">
                <a:solidFill>
                  <a:schemeClr val="bg1"/>
                </a:solidFill>
                <a:latin typeface="Arial"/>
                <a:cs typeface="Arial"/>
              </a:rPr>
              <a:pPr algn="ctr"/>
              <a:t>‹#›</a:t>
            </a:fld>
            <a:endParaRPr lang="nb-NO" b="1" i="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0019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  <p:sp>
        <p:nvSpPr>
          <p:cNvPr id="7" name="Plassholder for lysbildenummer 5"/>
          <p:cNvSpPr>
            <a:spLocks noGrp="1"/>
          </p:cNvSpPr>
          <p:nvPr>
            <p:ph type="sldNum" sz="quarter" idx="12"/>
          </p:nvPr>
        </p:nvSpPr>
        <p:spPr>
          <a:xfrm>
            <a:off x="8241294" y="6421247"/>
            <a:ext cx="426966" cy="36512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 algn="r"/>
            <a:fld id="{91853A39-49B3-554A-AE82-85611CEBD8E3}" type="slidenum">
              <a:rPr lang="nb-NO" smtClean="0">
                <a:latin typeface="Arial"/>
                <a:cs typeface="Arial"/>
              </a:rPr>
              <a:pPr algn="r"/>
              <a:t>‹#›</a:t>
            </a:fld>
            <a:endParaRPr lang="nb-NO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2460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0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37291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02236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72249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9718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accent1"/>
                </a:solidFill>
              </a:defRPr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1596486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dirty="0" smtClean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532236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smtClean="0"/>
              <a:t>Klikk for å redigere tittelstil</a:t>
            </a:r>
            <a:endParaRPr lang="nb-NO" dirty="0"/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smtClean="0"/>
              <a:t>Klikk for å redigere tekststiler i malen</a:t>
            </a:r>
          </a:p>
          <a:p>
            <a:pPr lvl="1"/>
            <a:r>
              <a:rPr lang="nb-NO" dirty="0" smtClean="0"/>
              <a:t>Andre nivå</a:t>
            </a:r>
          </a:p>
          <a:p>
            <a:pPr lvl="2"/>
            <a:r>
              <a:rPr lang="nb-NO" dirty="0" smtClean="0"/>
              <a:t>Tredje nivå</a:t>
            </a:r>
          </a:p>
          <a:p>
            <a:pPr lvl="3"/>
            <a:r>
              <a:rPr lang="nb-NO" dirty="0" smtClean="0"/>
              <a:t>Fjerde nivå</a:t>
            </a:r>
          </a:p>
          <a:p>
            <a:pPr lvl="4"/>
            <a:r>
              <a:rPr lang="nb-NO" dirty="0" smtClean="0"/>
              <a:t>Femte nivå</a:t>
            </a:r>
            <a:endParaRPr lang="nb-NO" dirty="0"/>
          </a:p>
        </p:txBody>
      </p:sp>
      <p:pic>
        <p:nvPicPr>
          <p:cNvPr id="4" name="Bilde 3" descr="hor_blaa_stripe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8336"/>
            <a:ext cx="9144000" cy="3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Reference/HomePag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oogle.com/" TargetMode="External"/><Relationship Id="rId4" Type="http://schemas.openxmlformats.org/officeDocument/2006/relationships/hyperlink" Target="https://learn.sparkfun.com/tutorials/tags/arduino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rduino.cc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92511" y="2436346"/>
            <a:ext cx="7772400" cy="901094"/>
          </a:xfrm>
        </p:spPr>
        <p:txBody>
          <a:bodyPr>
            <a:normAutofit/>
          </a:bodyPr>
          <a:lstStyle/>
          <a:p>
            <a:r>
              <a:rPr lang="nb-NO" dirty="0" smtClean="0">
                <a:solidFill>
                  <a:schemeClr val="tx1"/>
                </a:solidFill>
              </a:rPr>
              <a:t>Introduksjon </a:t>
            </a:r>
            <a:r>
              <a:rPr lang="nb-NO" dirty="0" err="1" smtClean="0">
                <a:solidFill>
                  <a:schemeClr val="tx1"/>
                </a:solidFill>
              </a:rPr>
              <a:t>Arduino</a:t>
            </a:r>
            <a:r>
              <a:rPr lang="nb-NO" dirty="0" smtClean="0">
                <a:solidFill>
                  <a:schemeClr val="tx1"/>
                </a:solidFill>
              </a:rPr>
              <a:t>-programmering</a:t>
            </a:r>
            <a:endParaRPr lang="nb-NO" dirty="0">
              <a:solidFill>
                <a:schemeClr val="tx1"/>
              </a:solidFill>
            </a:endParaRP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767326" y="3337440"/>
            <a:ext cx="7772400" cy="1752600"/>
          </a:xfrm>
        </p:spPr>
        <p:txBody>
          <a:bodyPr/>
          <a:lstStyle/>
          <a:p>
            <a:r>
              <a:rPr lang="nb-NO" dirty="0" smtClean="0"/>
              <a:t>Arne </a:t>
            </a:r>
            <a:r>
              <a:rPr lang="nb-NO" dirty="0" err="1" smtClean="0"/>
              <a:t>Midjo</a:t>
            </a:r>
            <a:endParaRPr lang="nb-NO" dirty="0" smtClean="0"/>
          </a:p>
          <a:p>
            <a:r>
              <a:rPr lang="nb-NO" dirty="0" smtClean="0"/>
              <a:t>Universitetslektor - Institutt for elektroniske systemer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30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nb-NO" altLang="nb-NO" smtClean="0">
                <a:latin typeface="Arial" panose="020B0604020202020204" pitchFamily="34" charset="0"/>
                <a:cs typeface="Arial" panose="020B0604020202020204" pitchFamily="34" charset="0"/>
              </a:rPr>
              <a:t>Vi skal kode et Arduino mikrokontrollerkort</a:t>
            </a:r>
          </a:p>
        </p:txBody>
      </p:sp>
      <p:grpSp>
        <p:nvGrpSpPr>
          <p:cNvPr id="12291" name="Group 7"/>
          <p:cNvGrpSpPr>
            <a:grpSpLocks/>
          </p:cNvGrpSpPr>
          <p:nvPr/>
        </p:nvGrpSpPr>
        <p:grpSpPr bwMode="auto">
          <a:xfrm>
            <a:off x="504825" y="1919288"/>
            <a:ext cx="8134350" cy="3019425"/>
            <a:chOff x="609600" y="1416050"/>
            <a:chExt cx="10845800" cy="4025900"/>
          </a:xfrm>
        </p:grpSpPr>
        <p:pic>
          <p:nvPicPr>
            <p:cNvPr id="1229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416050"/>
              <a:ext cx="5359400" cy="402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3" name="TextBox 6"/>
            <p:cNvSpPr txBox="1">
              <a:spLocks noChangeArrowheads="1"/>
            </p:cNvSpPr>
            <p:nvPr/>
          </p:nvSpPr>
          <p:spPr bwMode="auto">
            <a:xfrm>
              <a:off x="609600" y="1720841"/>
              <a:ext cx="5162551" cy="3447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r>
                <a:rPr lang="nb-NO" altLang="nb-NO" sz="1800">
                  <a:latin typeface="Calibri" panose="020F0502020204030204" pitchFamily="34" charset="0"/>
                </a:rPr>
                <a:t>Gedigen familie av mikrokontrollerkort og hardware-tilbehør</a:t>
              </a:r>
            </a:p>
            <a:p>
              <a:pPr eaLnBrk="1" hangingPunct="1">
                <a:spcBef>
                  <a:spcPct val="0"/>
                </a:spcBef>
              </a:pPr>
              <a:endParaRPr lang="nb-NO" altLang="nb-NO" sz="1800"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</a:pPr>
              <a:r>
                <a:rPr lang="nb-NO" altLang="nb-NO" sz="1800">
                  <a:latin typeface="Calibri" panose="020F0502020204030204" pitchFamily="34" charset="0"/>
                </a:rPr>
                <a:t>For prototyping</a:t>
              </a:r>
            </a:p>
            <a:p>
              <a:pPr eaLnBrk="1" hangingPunct="1">
                <a:spcBef>
                  <a:spcPct val="0"/>
                </a:spcBef>
              </a:pPr>
              <a:endParaRPr lang="nb-NO" altLang="nb-NO" sz="1800"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</a:pPr>
              <a:r>
                <a:rPr lang="nb-NO" altLang="nb-NO" sz="1800">
                  <a:latin typeface="Calibri" panose="020F0502020204030204" pitchFamily="34" charset="0"/>
                </a:rPr>
                <a:t>Som en undervisningsplattform</a:t>
              </a:r>
            </a:p>
            <a:p>
              <a:pPr eaLnBrk="1" hangingPunct="1">
                <a:spcBef>
                  <a:spcPct val="0"/>
                </a:spcBef>
              </a:pPr>
              <a:endParaRPr lang="nb-NO" altLang="nb-NO" sz="1800">
                <a:latin typeface="Calibri" panose="020F0502020204030204" pitchFamily="34" charset="0"/>
              </a:endParaRPr>
            </a:p>
            <a:p>
              <a:pPr eaLnBrk="1" hangingPunct="1">
                <a:spcBef>
                  <a:spcPct val="0"/>
                </a:spcBef>
              </a:pPr>
              <a:r>
                <a:rPr lang="nb-NO" altLang="nb-NO" sz="1800">
                  <a:latin typeface="Calibri" panose="020F0502020204030204" pitchFamily="34" charset="0"/>
                </a:rPr>
                <a:t>Standardisert programmering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3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4" y="4770624"/>
            <a:ext cx="3384115" cy="873717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Vi vil bestemme hvor mange ganger </a:t>
            </a:r>
            <a:r>
              <a:rPr lang="nb-NO" b="1" dirty="0" err="1" smtClean="0"/>
              <a:t>LEDen</a:t>
            </a:r>
            <a:r>
              <a:rPr lang="nb-NO" b="1" dirty="0" smtClean="0"/>
              <a:t> skal blinke.</a:t>
            </a:r>
          </a:p>
          <a:p>
            <a:pPr marL="0" indent="0">
              <a:buNone/>
            </a:pPr>
            <a:r>
              <a:rPr lang="nb-NO" b="1" dirty="0" smtClean="0"/>
              <a:t>Hva er da riktig struktur for funksjonen: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smtClean="0"/>
              <a:t>SRS</a:t>
            </a:r>
            <a:r>
              <a:rPr lang="nb-NO" dirty="0" smtClean="0"/>
              <a:t> - Quiz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9489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8152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2574" y="4746848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95" y="2943101"/>
            <a:ext cx="3541565" cy="930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19" y="2893858"/>
            <a:ext cx="3389046" cy="821587"/>
          </a:xfrm>
          <a:prstGeom prst="rect">
            <a:avLst/>
          </a:prstGeom>
        </p:spPr>
      </p:pic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40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4" y="4770624"/>
            <a:ext cx="3384115" cy="873717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Vi vil bestemme hvor mange ganger </a:t>
            </a:r>
            <a:r>
              <a:rPr lang="nb-NO" b="1" dirty="0" err="1" smtClean="0"/>
              <a:t>LEDen</a:t>
            </a:r>
            <a:r>
              <a:rPr lang="nb-NO" b="1" dirty="0" smtClean="0"/>
              <a:t> skal blinke.</a:t>
            </a:r>
          </a:p>
          <a:p>
            <a:pPr marL="0" indent="0">
              <a:buNone/>
            </a:pPr>
            <a:r>
              <a:rPr lang="nb-NO" b="1" dirty="0" smtClean="0"/>
              <a:t>Hva er da riktig struktur for funksjonen: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smtClean="0"/>
              <a:t>SRS</a:t>
            </a:r>
            <a:r>
              <a:rPr lang="nb-NO" dirty="0" smtClean="0"/>
              <a:t> - Quiz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9489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8152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12574" y="4746848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195" y="2943101"/>
            <a:ext cx="3541565" cy="930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319" y="2893858"/>
            <a:ext cx="3389046" cy="821587"/>
          </a:xfrm>
          <a:prstGeom prst="rect">
            <a:avLst/>
          </a:prstGeom>
        </p:spPr>
      </p:pic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600765" y="2870702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383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208" y="4500106"/>
            <a:ext cx="4220718" cy="1252301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dirty="0" smtClean="0"/>
              <a:t>Sett opp en </a:t>
            </a:r>
            <a:r>
              <a:rPr lang="nb-NO" dirty="0" err="1" smtClean="0"/>
              <a:t>while</a:t>
            </a:r>
            <a:r>
              <a:rPr lang="nb-NO" dirty="0" smtClean="0"/>
              <a:t>-løsning som kjører 5 ganger:</a:t>
            </a:r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smtClean="0"/>
              <a:t>Når </a:t>
            </a:r>
            <a:r>
              <a:rPr lang="nb-NO" dirty="0" err="1" smtClean="0"/>
              <a:t>while</a:t>
            </a:r>
            <a:r>
              <a:rPr lang="nb-NO" dirty="0" smtClean="0"/>
              <a:t>-løsningen er inne i vår blink-funksjon:</a:t>
            </a:r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23949" y="231010"/>
            <a:ext cx="8296102" cy="1143000"/>
          </a:xfrm>
        </p:spPr>
        <p:txBody>
          <a:bodyPr>
            <a:noAutofit/>
          </a:bodyPr>
          <a:lstStyle/>
          <a:p>
            <a:r>
              <a:rPr lang="nb-NO" sz="4000" dirty="0" smtClean="0">
                <a:latin typeface="+mj-lt"/>
              </a:rPr>
              <a:t>Før vi ser på løsningen – husker du.. :</a:t>
            </a:r>
            <a:endParaRPr lang="nb-NO" sz="40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2165" y="236988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08" y="2346478"/>
            <a:ext cx="2851267" cy="138394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2733987" y="4924449"/>
            <a:ext cx="1164682" cy="925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61309" y="4849634"/>
            <a:ext cx="511232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16925" y="5917269"/>
            <a:ext cx="506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/>
              <a:t>c</a:t>
            </a:r>
            <a:r>
              <a:rPr lang="nb-NO" b="1" dirty="0" err="1" smtClean="0"/>
              <a:t>ount</a:t>
            </a:r>
            <a:r>
              <a:rPr lang="nb-NO" b="1" dirty="0" smtClean="0">
                <a:solidFill>
                  <a:schemeClr val="accent5"/>
                </a:solidFill>
              </a:rPr>
              <a:t> får sin verdi som argument inn til funksjonen</a:t>
            </a:r>
            <a:endParaRPr lang="nb-NO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47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Ett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argument,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ingen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retur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TekstSylinder 4"/>
          <p:cNvSpPr txBox="1"/>
          <p:nvPr/>
        </p:nvSpPr>
        <p:spPr>
          <a:xfrm>
            <a:off x="724929" y="2120558"/>
            <a:ext cx="187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chemeClr val="accent5"/>
                </a:solidFill>
              </a:rPr>
              <a:t>void</a:t>
            </a:r>
            <a:r>
              <a:rPr lang="nb-NO" b="1" smtClean="0">
                <a:solidFill>
                  <a:schemeClr val="accent2"/>
                </a:solidFill>
              </a:rPr>
              <a:t> = ingen retur</a:t>
            </a:r>
            <a:endParaRPr lang="nb-NO" b="1">
              <a:solidFill>
                <a:schemeClr val="accent2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778597" y="1828376"/>
            <a:ext cx="22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>
                <a:solidFill>
                  <a:schemeClr val="accent2"/>
                </a:solidFill>
              </a:rPr>
              <a:t>N</a:t>
            </a:r>
            <a:r>
              <a:rPr lang="nb-NO" b="1" smtClean="0">
                <a:solidFill>
                  <a:schemeClr val="accent2"/>
                </a:solidFill>
              </a:rPr>
              <a:t>avnet på funksjonen</a:t>
            </a:r>
            <a:endParaRPr lang="nb-NO" b="1">
              <a:solidFill>
                <a:schemeClr val="accent2"/>
              </a:solidFill>
            </a:endParaRPr>
          </a:p>
        </p:txBody>
      </p:sp>
      <p:cxnSp>
        <p:nvCxnSpPr>
          <p:cNvPr id="8" name="Rett pil 7"/>
          <p:cNvCxnSpPr>
            <a:stCxn id="6" idx="2"/>
          </p:cNvCxnSpPr>
          <p:nvPr/>
        </p:nvCxnSpPr>
        <p:spPr>
          <a:xfrm flipH="1">
            <a:off x="3004300" y="2197708"/>
            <a:ext cx="915604" cy="91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tt pil 9"/>
          <p:cNvCxnSpPr>
            <a:stCxn id="5" idx="2"/>
          </p:cNvCxnSpPr>
          <p:nvPr/>
        </p:nvCxnSpPr>
        <p:spPr>
          <a:xfrm>
            <a:off x="1660859" y="2489890"/>
            <a:ext cx="419496" cy="68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505" y="3252416"/>
            <a:ext cx="5505122" cy="2771286"/>
          </a:xfrm>
          <a:prstGeom prst="rect">
            <a:avLst/>
          </a:prstGeom>
        </p:spPr>
      </p:pic>
      <p:sp>
        <p:nvSpPr>
          <p:cNvPr id="11" name="TekstSylinder 10"/>
          <p:cNvSpPr txBox="1"/>
          <p:nvPr/>
        </p:nvSpPr>
        <p:spPr>
          <a:xfrm>
            <a:off x="4901514" y="2230362"/>
            <a:ext cx="133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2"/>
                </a:solidFill>
              </a:rPr>
              <a:t>Argumentet</a:t>
            </a:r>
            <a:endParaRPr lang="nb-NO" b="1" dirty="0">
              <a:solidFill>
                <a:schemeClr val="accent2"/>
              </a:solidFill>
            </a:endParaRPr>
          </a:p>
        </p:txBody>
      </p:sp>
      <p:cxnSp>
        <p:nvCxnSpPr>
          <p:cNvPr id="14" name="Rett pil 13"/>
          <p:cNvCxnSpPr>
            <a:stCxn id="11" idx="2"/>
          </p:cNvCxnSpPr>
          <p:nvPr/>
        </p:nvCxnSpPr>
        <p:spPr>
          <a:xfrm flipH="1">
            <a:off x="4203272" y="2599694"/>
            <a:ext cx="1363841" cy="542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Rett linje 15"/>
          <p:cNvCxnSpPr/>
          <p:nvPr/>
        </p:nvCxnSpPr>
        <p:spPr>
          <a:xfrm>
            <a:off x="2166551" y="3756454"/>
            <a:ext cx="4926227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kstSylinder 10"/>
          <p:cNvSpPr txBox="1"/>
          <p:nvPr/>
        </p:nvSpPr>
        <p:spPr>
          <a:xfrm>
            <a:off x="5234314" y="2732589"/>
            <a:ext cx="3555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>
                <a:solidFill>
                  <a:schemeClr val="accent2"/>
                </a:solidFill>
              </a:rPr>
              <a:t>Dvs</a:t>
            </a:r>
            <a:r>
              <a:rPr lang="nb-NO" dirty="0" smtClean="0">
                <a:solidFill>
                  <a:schemeClr val="accent2"/>
                </a:solidFill>
              </a:rPr>
              <a:t> vi mater inn hvor mange ganger</a:t>
            </a:r>
          </a:p>
          <a:p>
            <a:r>
              <a:rPr lang="nb-NO" dirty="0" err="1">
                <a:solidFill>
                  <a:schemeClr val="accent2"/>
                </a:solidFill>
              </a:rPr>
              <a:t>w</a:t>
            </a:r>
            <a:r>
              <a:rPr lang="nb-NO" dirty="0" err="1" smtClean="0">
                <a:solidFill>
                  <a:schemeClr val="accent2"/>
                </a:solidFill>
              </a:rPr>
              <a:t>hile</a:t>
            </a:r>
            <a:r>
              <a:rPr lang="nb-NO" dirty="0" smtClean="0">
                <a:solidFill>
                  <a:schemeClr val="accent2"/>
                </a:solidFill>
              </a:rPr>
              <a:t>-løkka skal kjøre</a:t>
            </a:r>
            <a:endParaRPr lang="nb-NO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5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Funksjonen skal avlese en sensor 5 ganger og returnere gjennomsnittet. Hva er riktig struktur: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smtClean="0"/>
              <a:t>SRS - Quiz</a:t>
            </a:r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5" y="4821230"/>
            <a:ext cx="3686045" cy="8060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0972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8886" y="286629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05302" y="4728344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972" y="469317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6929" y="4748334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65" y="3005714"/>
            <a:ext cx="3755527" cy="83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609" y="2992557"/>
            <a:ext cx="3924909" cy="86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54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Funksjonen skal avlese en sensor 5 ganger og returnere gjennomsnittet. Hva er riktig struktur: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smtClean="0"/>
              <a:t>SRS - Quiz</a:t>
            </a:r>
            <a:r>
              <a:rPr lang="nb-NO" dirty="0" smtClean="0"/>
              <a:t> </a:t>
            </a:r>
            <a:endParaRPr lang="nb-NO" dirty="0"/>
          </a:p>
        </p:txBody>
      </p:sp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55" y="4821230"/>
            <a:ext cx="3686045" cy="80607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0972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98886" y="286629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05302" y="4728344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0972" y="469317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76929" y="4748334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65" y="3005714"/>
            <a:ext cx="3755527" cy="832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609" y="2992557"/>
            <a:ext cx="3924909" cy="865789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573577" y="4728344"/>
            <a:ext cx="312377" cy="409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8664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7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484" y="2497519"/>
            <a:ext cx="5505450" cy="3238500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334068" y="1948883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2"/>
                </a:solidFill>
              </a:rPr>
              <a:t>Returtypen</a:t>
            </a:r>
            <a:endParaRPr lang="nb-NO" b="1" dirty="0">
              <a:solidFill>
                <a:schemeClr val="accent2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017817" y="1539333"/>
            <a:ext cx="22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>
                <a:solidFill>
                  <a:schemeClr val="accent2"/>
                </a:solidFill>
              </a:rPr>
              <a:t>N</a:t>
            </a:r>
            <a:r>
              <a:rPr lang="nb-NO" b="1" smtClean="0">
                <a:solidFill>
                  <a:schemeClr val="accent2"/>
                </a:solidFill>
              </a:rPr>
              <a:t>avnet på funksjonen</a:t>
            </a:r>
            <a:endParaRPr lang="nb-NO" b="1">
              <a:solidFill>
                <a:schemeClr val="accent2"/>
              </a:solidFill>
            </a:endParaRPr>
          </a:p>
        </p:txBody>
      </p:sp>
      <p:cxnSp>
        <p:nvCxnSpPr>
          <p:cNvPr id="8" name="Rett pil 7"/>
          <p:cNvCxnSpPr>
            <a:stCxn id="6" idx="2"/>
          </p:cNvCxnSpPr>
          <p:nvPr/>
        </p:nvCxnSpPr>
        <p:spPr>
          <a:xfrm flipH="1">
            <a:off x="2505819" y="1908665"/>
            <a:ext cx="653305" cy="588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tt pil 9"/>
          <p:cNvCxnSpPr>
            <a:stCxn id="5" idx="2"/>
          </p:cNvCxnSpPr>
          <p:nvPr/>
        </p:nvCxnSpPr>
        <p:spPr>
          <a:xfrm>
            <a:off x="964914" y="2318215"/>
            <a:ext cx="315983" cy="25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Sylinder 10"/>
          <p:cNvSpPr txBox="1"/>
          <p:nvPr/>
        </p:nvSpPr>
        <p:spPr>
          <a:xfrm>
            <a:off x="4679856" y="1658014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2"/>
                </a:solidFill>
              </a:rPr>
              <a:t>Ingen argumenter</a:t>
            </a:r>
            <a:endParaRPr lang="nb-NO" b="1" dirty="0">
              <a:solidFill>
                <a:schemeClr val="accent2"/>
              </a:solidFill>
            </a:endParaRPr>
          </a:p>
        </p:txBody>
      </p:sp>
      <p:cxnSp>
        <p:nvCxnSpPr>
          <p:cNvPr id="14" name="Rett pil 13"/>
          <p:cNvCxnSpPr>
            <a:stCxn id="11" idx="2"/>
          </p:cNvCxnSpPr>
          <p:nvPr/>
        </p:nvCxnSpPr>
        <p:spPr>
          <a:xfrm flipH="1">
            <a:off x="3212522" y="2027346"/>
            <a:ext cx="2413010" cy="501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4107668" y="5826900"/>
            <a:ext cx="4195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 smtClean="0">
                <a:solidFill>
                  <a:schemeClr val="accent2"/>
                </a:solidFill>
              </a:rPr>
              <a:t>Returnerer verdien av </a:t>
            </a:r>
            <a:r>
              <a:rPr lang="nb-NO" sz="1600" b="1" dirty="0" err="1" smtClean="0">
                <a:solidFill>
                  <a:schemeClr val="accent2"/>
                </a:solidFill>
              </a:rPr>
              <a:t>sensorVal</a:t>
            </a:r>
            <a:r>
              <a:rPr lang="nb-NO" sz="1600" b="1" dirty="0" smtClean="0">
                <a:solidFill>
                  <a:schemeClr val="accent2"/>
                </a:solidFill>
              </a:rPr>
              <a:t> fra funksjonen</a:t>
            </a:r>
            <a:endParaRPr lang="nb-NO" sz="1600" b="1" dirty="0">
              <a:solidFill>
                <a:schemeClr val="accent2"/>
              </a:solidFill>
            </a:endParaRPr>
          </a:p>
        </p:txBody>
      </p:sp>
      <p:cxnSp>
        <p:nvCxnSpPr>
          <p:cNvPr id="16" name="Rett pil 15"/>
          <p:cNvCxnSpPr>
            <a:stCxn id="15" idx="1"/>
          </p:cNvCxnSpPr>
          <p:nvPr/>
        </p:nvCxnSpPr>
        <p:spPr>
          <a:xfrm flipH="1" flipV="1">
            <a:off x="3212522" y="5350040"/>
            <a:ext cx="895146" cy="64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Rett linje 19"/>
          <p:cNvCxnSpPr/>
          <p:nvPr/>
        </p:nvCxnSpPr>
        <p:spPr>
          <a:xfrm>
            <a:off x="1665466" y="2957732"/>
            <a:ext cx="455245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86797" y="5035520"/>
            <a:ext cx="32336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00" b="1" dirty="0" smtClean="0">
                <a:solidFill>
                  <a:srgbClr val="00B050"/>
                </a:solidFill>
              </a:rPr>
              <a:t>Beregner gjennomsnittet av de 5 avlesningene</a:t>
            </a:r>
            <a:endParaRPr lang="nb-NO" sz="1500" b="1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/>
          <p:cNvCxnSpPr>
            <a:stCxn id="19" idx="1"/>
          </p:cNvCxnSpPr>
          <p:nvPr/>
        </p:nvCxnSpPr>
        <p:spPr>
          <a:xfrm flipH="1" flipV="1">
            <a:off x="4142789" y="5035521"/>
            <a:ext cx="1044008" cy="27699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ight Brace 23"/>
          <p:cNvSpPr/>
          <p:nvPr/>
        </p:nvSpPr>
        <p:spPr>
          <a:xfrm>
            <a:off x="6525073" y="3668712"/>
            <a:ext cx="224862" cy="1011353"/>
          </a:xfrm>
          <a:prstGeom prst="rightBrace">
            <a:avLst>
              <a:gd name="adj1" fmla="val 71179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5" name="TextBox 24"/>
          <p:cNvSpPr txBox="1"/>
          <p:nvPr/>
        </p:nvSpPr>
        <p:spPr>
          <a:xfrm>
            <a:off x="6825510" y="3781973"/>
            <a:ext cx="161682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00" b="1" dirty="0" smtClean="0">
                <a:solidFill>
                  <a:srgbClr val="00B050"/>
                </a:solidFill>
              </a:rPr>
              <a:t>Løper 5 ganger og summerer alle 5 avlesninger</a:t>
            </a:r>
            <a:endParaRPr lang="nb-NO" sz="15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33109" y="3207393"/>
            <a:ext cx="32336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500" b="1" dirty="0" err="1" smtClean="0">
                <a:solidFill>
                  <a:srgbClr val="00B050"/>
                </a:solidFill>
              </a:rPr>
              <a:t>Initialiserer</a:t>
            </a:r>
            <a:r>
              <a:rPr lang="nb-NO" sz="1500" b="1" dirty="0" smtClean="0">
                <a:solidFill>
                  <a:srgbClr val="00B050"/>
                </a:solidFill>
              </a:rPr>
              <a:t> hjelpevariablene</a:t>
            </a:r>
            <a:endParaRPr lang="nb-NO" sz="1500" b="1" dirty="0">
              <a:solidFill>
                <a:srgbClr val="00B050"/>
              </a:solidFill>
            </a:endParaRPr>
          </a:p>
        </p:txBody>
      </p:sp>
      <p:cxnSp>
        <p:nvCxnSpPr>
          <p:cNvPr id="28" name="Straight Arrow Connector 27"/>
          <p:cNvCxnSpPr>
            <a:stCxn id="27" idx="1"/>
          </p:cNvCxnSpPr>
          <p:nvPr/>
        </p:nvCxnSpPr>
        <p:spPr>
          <a:xfrm flipH="1" flipV="1">
            <a:off x="3835863" y="3238329"/>
            <a:ext cx="1297246" cy="13064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Rett linje 19"/>
          <p:cNvCxnSpPr/>
          <p:nvPr/>
        </p:nvCxnSpPr>
        <p:spPr>
          <a:xfrm>
            <a:off x="1595760" y="5312519"/>
            <a:ext cx="4882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"/>
          <p:cNvSpPr txBox="1">
            <a:spLocks/>
          </p:cNvSpPr>
          <p:nvPr/>
        </p:nvSpPr>
        <p:spPr bwMode="auto">
          <a:xfrm>
            <a:off x="457200" y="-2269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Ingen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argumenter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, men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retur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06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1" grpId="0"/>
      <p:bldP spid="15" grpId="0"/>
      <p:bldP spid="19" grpId="0"/>
      <p:bldP spid="24" grpId="0" animBg="1"/>
      <p:bldP spid="25" grpId="0"/>
      <p:bldP spid="2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6467" y="23271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Kalle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" name="TekstSylinder 1"/>
          <p:cNvSpPr txBox="1"/>
          <p:nvPr/>
        </p:nvSpPr>
        <p:spPr>
          <a:xfrm>
            <a:off x="466467" y="1412331"/>
            <a:ext cx="46391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smtClean="0">
                <a:solidFill>
                  <a:schemeClr val="accent1"/>
                </a:solidFill>
              </a:rPr>
              <a:t>Dvs hvordan bruke funksjoner:</a:t>
            </a:r>
            <a:endParaRPr lang="nb-NO" sz="2800">
              <a:solidFill>
                <a:schemeClr val="accent1"/>
              </a:solidFill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1581665" y="2591486"/>
            <a:ext cx="2450543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 err="1" smtClean="0">
                <a:solidFill>
                  <a:schemeClr val="accent5"/>
                </a:solidFill>
              </a:rPr>
              <a:t>int</a:t>
            </a:r>
            <a:r>
              <a:rPr lang="nb-NO" sz="2400" dirty="0" smtClean="0"/>
              <a:t> x = 0;</a:t>
            </a:r>
          </a:p>
          <a:p>
            <a:r>
              <a:rPr lang="nb-NO" sz="2400" dirty="0" smtClean="0"/>
              <a:t>x = </a:t>
            </a:r>
            <a:r>
              <a:rPr lang="nb-NO" sz="2400" dirty="0" err="1" smtClean="0">
                <a:solidFill>
                  <a:schemeClr val="accent1"/>
                </a:solidFill>
              </a:rPr>
              <a:t>readAverage</a:t>
            </a:r>
            <a:r>
              <a:rPr lang="nb-NO" sz="2400" dirty="0" smtClean="0"/>
              <a:t>();</a:t>
            </a:r>
          </a:p>
          <a:p>
            <a:r>
              <a:rPr lang="nb-NO" sz="2400" dirty="0" err="1" smtClean="0">
                <a:solidFill>
                  <a:schemeClr val="accent1"/>
                </a:solidFill>
              </a:rPr>
              <a:t>if</a:t>
            </a:r>
            <a:r>
              <a:rPr lang="nb-NO" sz="2400" dirty="0" smtClean="0">
                <a:solidFill>
                  <a:schemeClr val="accent1"/>
                </a:solidFill>
              </a:rPr>
              <a:t> </a:t>
            </a:r>
            <a:r>
              <a:rPr lang="nb-NO" sz="2400" dirty="0" smtClean="0"/>
              <a:t>(x &lt; 100) {</a:t>
            </a:r>
          </a:p>
          <a:p>
            <a:r>
              <a:rPr lang="nb-NO" sz="2400" dirty="0"/>
              <a:t> </a:t>
            </a:r>
            <a:r>
              <a:rPr lang="nb-NO" sz="2400" dirty="0" smtClean="0"/>
              <a:t>   </a:t>
            </a:r>
            <a:r>
              <a:rPr lang="nb-NO" sz="2400" dirty="0" smtClean="0">
                <a:solidFill>
                  <a:schemeClr val="accent1"/>
                </a:solidFill>
              </a:rPr>
              <a:t>blink1</a:t>
            </a:r>
            <a:r>
              <a:rPr lang="nb-NO" sz="2400" dirty="0" smtClean="0"/>
              <a:t>();</a:t>
            </a:r>
          </a:p>
          <a:p>
            <a:r>
              <a:rPr lang="nb-NO" sz="2400" dirty="0" smtClean="0"/>
              <a:t>}</a:t>
            </a:r>
          </a:p>
          <a:p>
            <a:r>
              <a:rPr lang="nb-NO" sz="2400" dirty="0" err="1" smtClean="0">
                <a:solidFill>
                  <a:schemeClr val="accent1"/>
                </a:solidFill>
              </a:rPr>
              <a:t>else</a:t>
            </a:r>
            <a:r>
              <a:rPr lang="nb-NO" sz="2400" dirty="0" smtClean="0"/>
              <a:t>  {</a:t>
            </a:r>
          </a:p>
          <a:p>
            <a:r>
              <a:rPr lang="nb-NO" sz="2400" dirty="0"/>
              <a:t> </a:t>
            </a:r>
            <a:r>
              <a:rPr lang="nb-NO" sz="2400" dirty="0" smtClean="0"/>
              <a:t>   </a:t>
            </a:r>
            <a:r>
              <a:rPr lang="nb-NO" sz="2400" dirty="0" smtClean="0">
                <a:solidFill>
                  <a:schemeClr val="accent1"/>
                </a:solidFill>
              </a:rPr>
              <a:t>blink2</a:t>
            </a:r>
            <a:r>
              <a:rPr lang="nb-NO" sz="2400" dirty="0" smtClean="0"/>
              <a:t>(10);</a:t>
            </a:r>
          </a:p>
          <a:p>
            <a:r>
              <a:rPr lang="nb-NO" sz="2400" dirty="0"/>
              <a:t>{</a:t>
            </a:r>
            <a:endParaRPr lang="nb-NO" sz="2400" dirty="0" smtClean="0"/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4489621" y="2222154"/>
            <a:ext cx="3985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chemeClr val="accent2"/>
                </a:solidFill>
              </a:rPr>
              <a:t>Her kaller vi vår gjennomsnitt-funksjon</a:t>
            </a:r>
            <a:endParaRPr lang="nb-NO" b="1">
              <a:solidFill>
                <a:schemeClr val="accent2"/>
              </a:solidFill>
            </a:endParaRPr>
          </a:p>
          <a:p>
            <a:r>
              <a:rPr lang="nb-NO" b="1" smtClean="0">
                <a:solidFill>
                  <a:schemeClr val="accent2"/>
                </a:solidFill>
              </a:rPr>
              <a:t>(sensoravlesing)</a:t>
            </a:r>
            <a:endParaRPr lang="nb-NO" b="1">
              <a:solidFill>
                <a:schemeClr val="accent2"/>
              </a:solidFill>
            </a:endParaRPr>
          </a:p>
        </p:txBody>
      </p:sp>
      <p:sp>
        <p:nvSpPr>
          <p:cNvPr id="9" name="TekstSylinder 8"/>
          <p:cNvSpPr txBox="1"/>
          <p:nvPr/>
        </p:nvSpPr>
        <p:spPr>
          <a:xfrm>
            <a:off x="4489621" y="4088024"/>
            <a:ext cx="455131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chemeClr val="accent2"/>
                </a:solidFill>
              </a:rPr>
              <a:t>Her kaller vi en av våre LED-blinke-funksjoner,</a:t>
            </a:r>
          </a:p>
          <a:p>
            <a:r>
              <a:rPr lang="nb-NO" b="1" smtClean="0">
                <a:solidFill>
                  <a:schemeClr val="accent2"/>
                </a:solidFill>
              </a:rPr>
              <a:t>og hvilken avhenger av gjennomsnittsverdien</a:t>
            </a:r>
          </a:p>
          <a:p>
            <a:r>
              <a:rPr lang="nb-NO" b="1" smtClean="0">
                <a:solidFill>
                  <a:schemeClr val="accent2"/>
                </a:solidFill>
              </a:rPr>
              <a:t>fra readAverage()</a:t>
            </a:r>
          </a:p>
          <a:p>
            <a:endParaRPr lang="nb-NO" b="1">
              <a:solidFill>
                <a:schemeClr val="accent2"/>
              </a:solidFill>
            </a:endParaRPr>
          </a:p>
          <a:p>
            <a:r>
              <a:rPr lang="nb-NO" smtClean="0"/>
              <a:t>(«blink2»-funksjonen kalles med parameteren</a:t>
            </a:r>
          </a:p>
          <a:p>
            <a:r>
              <a:rPr lang="nb-NO" smtClean="0"/>
              <a:t>10, og dvs blink 10 ganger med LEDen)</a:t>
            </a:r>
            <a:endParaRPr lang="nb-NO"/>
          </a:p>
        </p:txBody>
      </p:sp>
      <p:cxnSp>
        <p:nvCxnSpPr>
          <p:cNvPr id="11" name="Rett pil 10"/>
          <p:cNvCxnSpPr/>
          <p:nvPr/>
        </p:nvCxnSpPr>
        <p:spPr>
          <a:xfrm flipH="1">
            <a:off x="2924432" y="4530478"/>
            <a:ext cx="1459326" cy="27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Rett pil 12"/>
          <p:cNvCxnSpPr/>
          <p:nvPr/>
        </p:nvCxnSpPr>
        <p:spPr>
          <a:xfrm flipH="1" flipV="1">
            <a:off x="2924432" y="4217773"/>
            <a:ext cx="1459326" cy="31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Rett pil 14"/>
          <p:cNvCxnSpPr>
            <a:stCxn id="8" idx="1"/>
          </p:cNvCxnSpPr>
          <p:nvPr/>
        </p:nvCxnSpPr>
        <p:spPr>
          <a:xfrm flipH="1">
            <a:off x="3402227" y="2545320"/>
            <a:ext cx="1087394" cy="461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85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Oppsummering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677264"/>
            <a:ext cx="8583561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Én av flere Programbyggeklosser</a:t>
            </a:r>
            <a:endParaRPr lang="nb-NO" altLang="nb-NO" sz="2800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Uttrykk, Programsetninger, Kodeblokker, </a:t>
            </a:r>
            <a:r>
              <a:rPr lang="nb-NO" altLang="nb-NO" b="1" i="1">
                <a:solidFill>
                  <a:schemeClr val="accent1"/>
                </a:solidFill>
                <a:ea typeface="ＭＳ Ｐゴシック" panose="020B0600070205080204" pitchFamily="34" charset="-128"/>
              </a:rPr>
              <a:t>F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unksjoner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Er en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kodeblokk </a:t>
            </a:r>
            <a:r>
              <a:rPr lang="nb-NO" altLang="nb-NO" smtClean="0">
                <a:ea typeface="ＭＳ Ｐゴシック" panose="020B0600070205080204" pitchFamily="34" charset="-128"/>
              </a:rPr>
              <a:t>på et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bestemt format</a:t>
            </a:r>
            <a:r>
              <a:rPr lang="nb-NO" altLang="nb-NO" smtClean="0">
                <a:ea typeface="ＭＳ Ｐゴシック" panose="020B0600070205080204" pitchFamily="34" charset="-128"/>
              </a:rPr>
              <a:t> som er laget for å gjøre en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spesifikk oppgave</a:t>
            </a:r>
          </a:p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Innebygde: </a:t>
            </a:r>
            <a:endParaRPr lang="nb-NO" altLang="nb-NO" sz="2800" b="1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void setup(), void loop(), digitalWrite(pin, value), ++</a:t>
            </a:r>
          </a:p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Egendefinerte: </a:t>
            </a:r>
            <a:endParaRPr lang="nb-NO" altLang="nb-NO" sz="2800" b="1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Oppretter du om </a:t>
            </a:r>
            <a:r>
              <a:rPr lang="nb-NO" altLang="nb-NO" b="1" i="1">
                <a:solidFill>
                  <a:schemeClr val="accent1"/>
                </a:solidFill>
                <a:ea typeface="ＭＳ Ｐゴシック" panose="020B0600070205080204" pitchFamily="34" charset="-128"/>
              </a:rPr>
              <a:t>samme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oppgave skal </a:t>
            </a:r>
            <a:r>
              <a:rPr lang="nb-NO" altLang="nb-NO" b="1" i="1">
                <a:solidFill>
                  <a:schemeClr val="accent1"/>
                </a:solidFill>
                <a:ea typeface="ＭＳ Ｐゴシック" panose="020B0600070205080204" pitchFamily="34" charset="-128"/>
              </a:rPr>
              <a:t>utføres mange steder </a:t>
            </a:r>
            <a:r>
              <a:rPr lang="nb-NO" altLang="nb-NO">
                <a:ea typeface="ＭＳ Ｐゴシック" panose="020B0600070205080204" pitchFamily="34" charset="-128"/>
              </a:rPr>
              <a:t>i programmet ditt</a:t>
            </a:r>
          </a:p>
          <a:p>
            <a:pPr lvl="1"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nb-NO" altLang="nb-NO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1800"/>
              </a:spcBef>
            </a:pPr>
            <a:endParaRPr lang="nb-NO" altLang="nb-NO" sz="280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502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4000" dirty="0" smtClean="0"/>
              <a:t>Læringsressurser: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207819" y="2148840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nb-NO" dirty="0">
                <a:hlinkClick r:id="rId3"/>
              </a:rPr>
              <a:t>https://www.arduino.cc/en/Reference/HomePage</a:t>
            </a:r>
            <a:r>
              <a:rPr lang="nb-NO" dirty="0"/>
              <a:t> </a:t>
            </a:r>
          </a:p>
          <a:p>
            <a:pPr marL="0" indent="0" algn="ctr">
              <a:buNone/>
            </a:pPr>
            <a:endParaRPr lang="nb-NO" dirty="0">
              <a:hlinkClick r:id="rId4"/>
            </a:endParaRPr>
          </a:p>
          <a:p>
            <a:pPr marL="0" indent="0" algn="ctr">
              <a:buNone/>
            </a:pPr>
            <a:r>
              <a:rPr lang="nb-NO" dirty="0" smtClean="0">
                <a:hlinkClick r:id="rId4"/>
              </a:rPr>
              <a:t>https</a:t>
            </a:r>
            <a:r>
              <a:rPr lang="nb-NO" dirty="0">
                <a:hlinkClick r:id="rId4"/>
              </a:rPr>
              <a:t>://</a:t>
            </a:r>
            <a:r>
              <a:rPr lang="nb-NO" dirty="0" smtClean="0">
                <a:hlinkClick r:id="rId4"/>
              </a:rPr>
              <a:t>learn.sparkfun.com/tutorials/tags/arduino</a:t>
            </a:r>
            <a:r>
              <a:rPr lang="nb-NO" dirty="0" smtClean="0"/>
              <a:t> </a:t>
            </a:r>
          </a:p>
          <a:p>
            <a:pPr marL="0" indent="0" algn="ctr">
              <a:buNone/>
            </a:pPr>
            <a:endParaRPr lang="nb-NO" dirty="0" smtClean="0"/>
          </a:p>
          <a:p>
            <a:pPr marL="0" indent="0" algn="ctr">
              <a:buNone/>
            </a:pPr>
            <a:r>
              <a:rPr lang="nb-NO" dirty="0" smtClean="0">
                <a:hlinkClick r:id="rId5"/>
              </a:rPr>
              <a:t>www.google.com</a:t>
            </a:r>
            <a:r>
              <a:rPr lang="nb-NO" dirty="0" smtClean="0"/>
              <a:t> &lt;- Google is </a:t>
            </a:r>
            <a:r>
              <a:rPr lang="nb-NO" dirty="0" err="1" smtClean="0"/>
              <a:t>your</a:t>
            </a:r>
            <a:r>
              <a:rPr lang="nb-NO" dirty="0" smtClean="0"/>
              <a:t> </a:t>
            </a:r>
            <a:r>
              <a:rPr lang="nb-NO" dirty="0" err="1" smtClean="0"/>
              <a:t>friend</a:t>
            </a:r>
            <a:endParaRPr lang="nb-NO" dirty="0" smtClean="0"/>
          </a:p>
          <a:p>
            <a:pPr marL="0" indent="0" algn="ctr">
              <a:buNone/>
            </a:pPr>
            <a:endParaRPr lang="nb-NO" dirty="0"/>
          </a:p>
          <a:p>
            <a:pPr marL="0" indent="0" algn="ctr">
              <a:buNone/>
            </a:pPr>
            <a:r>
              <a:rPr lang="nb-NO" dirty="0"/>
              <a:t>H</a:t>
            </a:r>
            <a:r>
              <a:rPr lang="nb-NO" dirty="0" smtClean="0"/>
              <a:t>jelperessurser på </a:t>
            </a:r>
            <a:r>
              <a:rPr lang="nb-NO" dirty="0" err="1" smtClean="0"/>
              <a:t>Blackboard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5380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b-NO" smtClean="0">
                <a:latin typeface="Arial" panose="020B0604020202020204" pitchFamily="34" charset="0"/>
                <a:cs typeface="Arial" panose="020B0604020202020204" pitchFamily="34" charset="0"/>
              </a:rPr>
              <a:t>Mikrokontrollerens nærmiljø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2029"/>
            <a:ext cx="7803852" cy="488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b-NO" smtClean="0">
                <a:latin typeface="Arial" panose="020B0604020202020204" pitchFamily="34" charset="0"/>
                <a:cs typeface="Arial" panose="020B0604020202020204" pitchFamily="34" charset="0"/>
              </a:rPr>
              <a:t>Hvor benyttes mikrokontrollere?</a:t>
            </a:r>
          </a:p>
        </p:txBody>
      </p:sp>
      <p:pic>
        <p:nvPicPr>
          <p:cNvPr id="143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860" y="1872854"/>
            <a:ext cx="2240756" cy="3554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Sylinder 2"/>
          <p:cNvSpPr txBox="1"/>
          <p:nvPr/>
        </p:nvSpPr>
        <p:spPr bwMode="auto">
          <a:xfrm>
            <a:off x="750094" y="2286001"/>
            <a:ext cx="2808685" cy="258532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>
                <a:solidFill>
                  <a:srgbClr val="000000"/>
                </a:solidFill>
              </a:rPr>
              <a:t>Forbrukerelektronikk</a:t>
            </a: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>
                <a:solidFill>
                  <a:srgbClr val="000000"/>
                </a:solidFill>
              </a:rPr>
              <a:t>Biler, båter og fly</a:t>
            </a: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>
                <a:solidFill>
                  <a:srgbClr val="000000"/>
                </a:solidFill>
              </a:rPr>
              <a:t>Robotsystemer</a:t>
            </a: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>
                <a:solidFill>
                  <a:srgbClr val="000000"/>
                </a:solidFill>
              </a:rPr>
              <a:t>Forsvarsteknologi</a:t>
            </a: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>
                <a:solidFill>
                  <a:srgbClr val="000000"/>
                </a:solidFill>
              </a:rPr>
              <a:t>Etc, etc! – dvs «overalt»</a:t>
            </a:r>
            <a:endParaRPr lang="nb-NO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b-NO" smtClean="0">
                <a:latin typeface="Arial" panose="020B0604020202020204" pitchFamily="34" charset="0"/>
                <a:cs typeface="Arial" panose="020B0604020202020204" pitchFamily="34" charset="0"/>
              </a:rPr>
              <a:t>Arduino Uno</a:t>
            </a:r>
          </a:p>
        </p:txBody>
      </p:sp>
      <p:sp>
        <p:nvSpPr>
          <p:cNvPr id="15363" name="TextBox 10"/>
          <p:cNvSpPr txBox="1">
            <a:spLocks noChangeArrowheads="1"/>
          </p:cNvSpPr>
          <p:nvPr/>
        </p:nvSpPr>
        <p:spPr bwMode="auto">
          <a:xfrm>
            <a:off x="1781605" y="2611041"/>
            <a:ext cx="4185377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nb-NO" altLang="nb-NO" sz="3600" b="1">
                <a:solidFill>
                  <a:schemeClr val="accent1"/>
                </a:solidFill>
                <a:latin typeface="Calibri" panose="020F0502020204030204" pitchFamily="34" charset="0"/>
              </a:rPr>
              <a:t>Arduino Ressursside: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nb-NO" altLang="nb-NO" sz="3600" b="1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nb-NO" altLang="nb-NO" sz="3300" b="1">
                <a:solidFill>
                  <a:schemeClr val="accent1"/>
                </a:solidFill>
                <a:latin typeface="Calibri" panose="020F0502020204030204" pitchFamily="34" charset="0"/>
                <a:hlinkClick r:id="rId2"/>
              </a:rPr>
              <a:t>www.arduino.cc</a:t>
            </a:r>
            <a:endParaRPr lang="nb-NO" altLang="nb-NO" sz="33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-4446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Arduino Uno-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kortet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026" name="Picture 2" descr="https://statics3.seeedstudio.com/images/ARD132D2P%2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09" y="2672238"/>
            <a:ext cx="3140537" cy="235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3034145" y="3715789"/>
            <a:ext cx="623455" cy="6400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/>
          <p:cNvSpPr/>
          <p:nvPr/>
        </p:nvSpPr>
        <p:spPr>
          <a:xfrm rot="3741000">
            <a:off x="4622932" y="3105706"/>
            <a:ext cx="491291" cy="112192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/>
          <p:cNvSpPr/>
          <p:nvPr/>
        </p:nvSpPr>
        <p:spPr>
          <a:xfrm>
            <a:off x="3810000" y="4188229"/>
            <a:ext cx="623455" cy="64008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Left Brace 5"/>
          <p:cNvSpPr/>
          <p:nvPr/>
        </p:nvSpPr>
        <p:spPr>
          <a:xfrm rot="3490707">
            <a:off x="3679009" y="2530292"/>
            <a:ext cx="241069" cy="918253"/>
          </a:xfrm>
          <a:prstGeom prst="leftBrace">
            <a:avLst>
              <a:gd name="adj1" fmla="val 53161"/>
              <a:gd name="adj2" fmla="val 50000"/>
            </a:avLst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Left Brace 9"/>
          <p:cNvSpPr/>
          <p:nvPr/>
        </p:nvSpPr>
        <p:spPr>
          <a:xfrm rot="13645870">
            <a:off x="5232212" y="3606902"/>
            <a:ext cx="241069" cy="918253"/>
          </a:xfrm>
          <a:prstGeom prst="leftBrace">
            <a:avLst>
              <a:gd name="adj1" fmla="val 53161"/>
              <a:gd name="adj2" fmla="val 50000"/>
            </a:avLst>
          </a:prstGeom>
          <a:ln w="317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TextBox 8"/>
          <p:cNvSpPr txBox="1"/>
          <p:nvPr/>
        </p:nvSpPr>
        <p:spPr>
          <a:xfrm>
            <a:off x="5617857" y="1879280"/>
            <a:ext cx="193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Mikrokontrolleren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0277" y="4188229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USB-port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6649" y="5544154"/>
            <a:ext cx="168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Spenningsplugg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8012" y="1859984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Inn-/Ut-port Digital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8176" y="4992586"/>
            <a:ext cx="269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Power  +  Inn-port Analog)</a:t>
            </a:r>
            <a:endParaRPr lang="nb-NO" b="1" dirty="0">
              <a:solidFill>
                <a:schemeClr val="accent5"/>
              </a:solidFill>
            </a:endParaRPr>
          </a:p>
        </p:txBody>
      </p:sp>
      <p:cxnSp>
        <p:nvCxnSpPr>
          <p:cNvPr id="16" name="Straight Arrow Connector 15"/>
          <p:cNvCxnSpPr>
            <a:stCxn id="9" idx="2"/>
          </p:cNvCxnSpPr>
          <p:nvPr/>
        </p:nvCxnSpPr>
        <p:spPr>
          <a:xfrm flipH="1">
            <a:off x="5352746" y="2248612"/>
            <a:ext cx="1231466" cy="10242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0"/>
          </p:cNvCxnSpPr>
          <p:nvPr/>
        </p:nvCxnSpPr>
        <p:spPr>
          <a:xfrm flipH="1" flipV="1">
            <a:off x="5552902" y="4188229"/>
            <a:ext cx="1784586" cy="804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0"/>
          </p:cNvCxnSpPr>
          <p:nvPr/>
        </p:nvCxnSpPr>
        <p:spPr>
          <a:xfrm flipV="1">
            <a:off x="3717745" y="4828309"/>
            <a:ext cx="247426" cy="715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2"/>
          </p:cNvCxnSpPr>
          <p:nvPr/>
        </p:nvCxnSpPr>
        <p:spPr>
          <a:xfrm>
            <a:off x="2648163" y="2229316"/>
            <a:ext cx="990059" cy="613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3"/>
          </p:cNvCxnSpPr>
          <p:nvPr/>
        </p:nvCxnSpPr>
        <p:spPr>
          <a:xfrm flipV="1">
            <a:off x="2113771" y="4144589"/>
            <a:ext cx="853873" cy="228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17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0" grpId="0" animBg="1"/>
      <p:bldP spid="9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smtClean="0">
                <a:cs typeface="Arial" panose="020B0604020202020204" pitchFamily="34" charset="0"/>
              </a:rPr>
              <a:t>Arduino Uno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15596" r="12669" b="11801"/>
          <a:stretch>
            <a:fillRect/>
          </a:stretch>
        </p:blipFill>
        <p:spPr bwMode="auto">
          <a:xfrm>
            <a:off x="3300413" y="1715692"/>
            <a:ext cx="2384822" cy="356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98848" y="2749154"/>
            <a:ext cx="2431499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2"/>
                </a:solidFill>
                <a:latin typeface="Calibri" panose="020F0502020204030204" pitchFamily="34" charset="0"/>
              </a:rPr>
              <a:t>Mikrokontrolleren: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>
                <a:solidFill>
                  <a:schemeClr val="accent2"/>
                </a:solidFill>
                <a:latin typeface="Calibri" panose="020F0502020204030204" pitchFamily="34" charset="0"/>
              </a:rPr>
              <a:t>(Surface Mount Device)</a:t>
            </a:r>
            <a:endParaRPr lang="nb-NO" altLang="nb-NO" sz="1500" b="1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98432" y="1862138"/>
            <a:ext cx="1808893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1"/>
                </a:solidFill>
                <a:latin typeface="Calibri" panose="020F0502020204030204" pitchFamily="34" charset="0"/>
              </a:rPr>
              <a:t>USB-porten: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>
                <a:solidFill>
                  <a:schemeClr val="accent1"/>
                </a:solidFill>
                <a:latin typeface="Calibri" panose="020F0502020204030204" pitchFamily="34" charset="0"/>
              </a:rPr>
              <a:t>Arduino </a:t>
            </a:r>
            <a:r>
              <a:rPr lang="nb-NO" altLang="nb-NO" sz="1800" b="1">
                <a:solidFill>
                  <a:schemeClr val="accent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 PC </a:t>
            </a:r>
            <a:endParaRPr lang="nb-NO" altLang="nb-NO" sz="1800" b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779294" y="3383756"/>
            <a:ext cx="398860" cy="162877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4" name="Left Brace 3"/>
          <p:cNvSpPr/>
          <p:nvPr/>
        </p:nvSpPr>
        <p:spPr>
          <a:xfrm>
            <a:off x="2897981" y="4362451"/>
            <a:ext cx="234554" cy="65008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97719" y="4280298"/>
            <a:ext cx="1927066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1"/>
                </a:solidFill>
                <a:latin typeface="Calibri" panose="020F0502020204030204" pitchFamily="34" charset="0"/>
              </a:rPr>
              <a:t>Analog-porten: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>
                <a:solidFill>
                  <a:schemeClr val="accent1"/>
                </a:solidFill>
                <a:latin typeface="Calibri" panose="020F0502020204030204" pitchFamily="34" charset="0"/>
              </a:rPr>
              <a:t>inngangene A0-A5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88431" y="3215879"/>
            <a:ext cx="1268016" cy="6929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388894" y="3863579"/>
            <a:ext cx="247856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1"/>
                </a:solidFill>
                <a:latin typeface="Calibri" panose="020F0502020204030204" pitchFamily="34" charset="0"/>
              </a:rPr>
              <a:t>Digital-porten: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>
                <a:solidFill>
                  <a:schemeClr val="accent1"/>
                </a:solidFill>
                <a:latin typeface="Calibri" panose="020F0502020204030204" pitchFamily="34" charset="0"/>
              </a:rPr>
              <a:t>inn-/ut-pinnene D0-D13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398294" y="2000250"/>
            <a:ext cx="990600" cy="196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7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3" grpId="0" animBg="1"/>
      <p:bldP spid="4" grpId="0" animBg="1"/>
      <p:bldP spid="11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smtClean="0">
                <a:cs typeface="Arial" panose="020B0604020202020204" pitchFamily="34" charset="0"/>
              </a:rPr>
              <a:t>Arduino Uno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15596" r="12669" b="11801"/>
          <a:stretch>
            <a:fillRect/>
          </a:stretch>
        </p:blipFill>
        <p:spPr bwMode="auto">
          <a:xfrm>
            <a:off x="3300413" y="1715692"/>
            <a:ext cx="2384822" cy="356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8181" y="2290762"/>
            <a:ext cx="1622432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Lysmåling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Temperatur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Lyd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Nivå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Fuktighet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Motion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799660" y="4274344"/>
            <a:ext cx="157806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b="1">
                <a:solidFill>
                  <a:schemeClr val="accent1"/>
                </a:solidFill>
                <a:latin typeface="Calibri" panose="020F0502020204030204" pitchFamily="34" charset="0"/>
              </a:rPr>
              <a:t>Aktuatorer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 i="1">
                <a:solidFill>
                  <a:schemeClr val="accent1"/>
                </a:solidFill>
                <a:latin typeface="Calibri" panose="020F0502020204030204" pitchFamily="34" charset="0"/>
              </a:rPr>
              <a:t>Pådrag</a:t>
            </a:r>
            <a:endParaRPr lang="nb-NO" altLang="nb-NO" sz="1500" b="1" i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56047" y="4224338"/>
            <a:ext cx="130971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b="1">
                <a:solidFill>
                  <a:schemeClr val="accent1"/>
                </a:solidFill>
                <a:latin typeface="Calibri" panose="020F0502020204030204" pitchFamily="34" charset="0"/>
              </a:rPr>
              <a:t>Sensorer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 i="1">
                <a:solidFill>
                  <a:schemeClr val="accent1"/>
                </a:solidFill>
                <a:latin typeface="Calibri" panose="020F0502020204030204" pitchFamily="34" charset="0"/>
              </a:rPr>
              <a:t>Måle</a:t>
            </a:r>
            <a:endParaRPr lang="nb-NO" altLang="nb-NO" sz="1500" b="1" i="1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68692" y="2290762"/>
            <a:ext cx="1854995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Alarmbuzzer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Lysdioder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Motor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Display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Varme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nb-NO">
                <a:solidFill>
                  <a:schemeClr val="accent5">
                    <a:lumMod val="75000"/>
                  </a:schemeClr>
                </a:solidFill>
              </a:rPr>
              <a:t>Svitsje (av/på)</a:t>
            </a:r>
          </a:p>
        </p:txBody>
      </p:sp>
      <p:sp>
        <p:nvSpPr>
          <p:cNvPr id="5" name="Chevron 4"/>
          <p:cNvSpPr/>
          <p:nvPr/>
        </p:nvSpPr>
        <p:spPr>
          <a:xfrm>
            <a:off x="2287191" y="4487467"/>
            <a:ext cx="664369" cy="2881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5904310" y="4487467"/>
            <a:ext cx="664369" cy="288131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2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err="1" smtClean="0">
                <a:cs typeface="Arial" panose="020B0604020202020204" pitchFamily="34" charset="0"/>
              </a:rPr>
              <a:t>Kode-verktøyet</a:t>
            </a:r>
            <a:endParaRPr lang="en-US" altLang="nb-NO" sz="4000" dirty="0" smtClean="0">
              <a:cs typeface="Arial" panose="020B0604020202020204" pitchFamily="34" charset="0"/>
            </a:endParaRPr>
          </a:p>
        </p:txBody>
      </p:sp>
      <p:sp>
        <p:nvSpPr>
          <p:cNvPr id="10" name="TekstSylinder 15"/>
          <p:cNvSpPr txBox="1"/>
          <p:nvPr/>
        </p:nvSpPr>
        <p:spPr bwMode="auto">
          <a:xfrm>
            <a:off x="910959" y="2767706"/>
            <a:ext cx="2064544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40">
              <a:defRPr/>
            </a:pPr>
            <a:r>
              <a:rPr lang="nb-NO" sz="2400" kern="0" dirty="0">
                <a:solidFill>
                  <a:srgbClr val="000000"/>
                </a:solidFill>
              </a:rPr>
              <a:t>Koden i </a:t>
            </a:r>
            <a:r>
              <a:rPr lang="nb-NO" sz="2400" kern="0" dirty="0" err="1">
                <a:solidFill>
                  <a:srgbClr val="000000"/>
                </a:solidFill>
              </a:rPr>
              <a:t>Arduino</a:t>
            </a:r>
            <a:r>
              <a:rPr lang="nb-NO" sz="2400" kern="0" dirty="0">
                <a:solidFill>
                  <a:srgbClr val="000000"/>
                </a:solidFill>
              </a:rPr>
              <a:t> kaller vi en «</a:t>
            </a:r>
            <a:r>
              <a:rPr lang="nb-NO" sz="2400" b="1" i="1" kern="0" dirty="0" err="1">
                <a:solidFill>
                  <a:schemeClr val="accent1"/>
                </a:solidFill>
              </a:rPr>
              <a:t>Sketch</a:t>
            </a:r>
            <a:r>
              <a:rPr lang="nb-NO" sz="2400" kern="0" dirty="0">
                <a:solidFill>
                  <a:srgbClr val="000000"/>
                </a:solidFill>
              </a:rPr>
              <a:t>»</a:t>
            </a:r>
          </a:p>
        </p:txBody>
      </p:sp>
      <p:pic>
        <p:nvPicPr>
          <p:cNvPr id="9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735" y="1417638"/>
            <a:ext cx="4035482" cy="480140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603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err="1" smtClean="0">
                <a:cs typeface="Arial" panose="020B0604020202020204" pitchFamily="34" charset="0"/>
              </a:rPr>
              <a:t>Koblingsbrett</a:t>
            </a:r>
            <a:r>
              <a:rPr lang="en-US" altLang="nb-NO" sz="4000" dirty="0" smtClean="0">
                <a:cs typeface="Arial" panose="020B0604020202020204" pitchFamily="34" charset="0"/>
              </a:rPr>
              <a:t> (breadboard)</a:t>
            </a:r>
          </a:p>
        </p:txBody>
      </p:sp>
      <p:grpSp>
        <p:nvGrpSpPr>
          <p:cNvPr id="20483" name="Group 9"/>
          <p:cNvGrpSpPr>
            <a:grpSpLocks/>
          </p:cNvGrpSpPr>
          <p:nvPr/>
        </p:nvGrpSpPr>
        <p:grpSpPr bwMode="auto">
          <a:xfrm>
            <a:off x="673894" y="2286001"/>
            <a:ext cx="8012906" cy="2431256"/>
            <a:chOff x="1197868" y="1905506"/>
            <a:chExt cx="10684039" cy="3240069"/>
          </a:xfrm>
        </p:grpSpPr>
        <p:pic>
          <p:nvPicPr>
            <p:cNvPr id="20484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4488" y="1905506"/>
              <a:ext cx="5677419" cy="3240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kstSylinder 10"/>
            <p:cNvSpPr txBox="1"/>
            <p:nvPr/>
          </p:nvSpPr>
          <p:spPr>
            <a:xfrm>
              <a:off x="1197868" y="1905506"/>
              <a:ext cx="4802261" cy="30762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r>
                <a:rPr lang="nb-NO" kern="0" dirty="0">
                  <a:solidFill>
                    <a:srgbClr val="000000"/>
                  </a:solidFill>
                </a:rPr>
                <a:t>Prototype- og test-brett</a:t>
              </a: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endParaRPr lang="nb-NO" kern="0" dirty="0">
                <a:solidFill>
                  <a:srgbClr val="000000"/>
                </a:solidFill>
              </a:endParaRP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r>
                <a:rPr lang="nb-NO" kern="0" dirty="0">
                  <a:solidFill>
                    <a:srgbClr val="000000"/>
                  </a:solidFill>
                </a:rPr>
                <a:t>Plugger elektronikk-komponentene rett inn</a:t>
              </a: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endParaRPr lang="nb-NO" kern="0" dirty="0">
                <a:solidFill>
                  <a:srgbClr val="000000"/>
                </a:solidFill>
              </a:endParaRP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r>
                <a:rPr lang="nb-NO" kern="0" dirty="0">
                  <a:solidFill>
                    <a:srgbClr val="000000"/>
                  </a:solidFill>
                </a:rPr>
                <a:t>Innvendige forbindelser</a:t>
              </a: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endParaRPr lang="nb-NO" kern="0" dirty="0">
                <a:solidFill>
                  <a:srgbClr val="000000"/>
                </a:solidFill>
              </a:endParaRPr>
            </a:p>
            <a:p>
              <a:pPr marL="257175" indent="-257175" defTabSz="914240">
                <a:buFont typeface="Arial" panose="020B0604020202020204" pitchFamily="34" charset="0"/>
                <a:buChar char="•"/>
                <a:defRPr/>
              </a:pPr>
              <a:r>
                <a:rPr lang="nb-NO" kern="0" dirty="0">
                  <a:solidFill>
                    <a:srgbClr val="000000"/>
                  </a:solidFill>
                </a:rPr>
                <a:t>Kobles opp mot </a:t>
              </a:r>
              <a:r>
                <a:rPr lang="nb-NO" kern="0" dirty="0" err="1">
                  <a:solidFill>
                    <a:srgbClr val="000000"/>
                  </a:solidFill>
                </a:rPr>
                <a:t>Arduino</a:t>
              </a:r>
              <a:r>
                <a:rPr lang="nb-NO" kern="0" dirty="0">
                  <a:solidFill>
                    <a:srgbClr val="000000"/>
                  </a:solidFill>
                </a:rPr>
                <a:t>-kortet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21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err="1" smtClean="0">
                <a:cs typeface="Arial" panose="020B0604020202020204" pitchFamily="34" charset="0"/>
              </a:rPr>
              <a:t>Koblingsbrett</a:t>
            </a:r>
            <a:r>
              <a:rPr lang="en-US" altLang="nb-NO" sz="4000" dirty="0" smtClean="0">
                <a:cs typeface="Arial" panose="020B0604020202020204" pitchFamily="34" charset="0"/>
              </a:rPr>
              <a:t> (breadboard)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579" y="1920479"/>
            <a:ext cx="3751659" cy="338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8879" y="2527698"/>
            <a:ext cx="305173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nb-NO" sz="2100" b="1">
                <a:solidFill>
                  <a:schemeClr val="accent5">
                    <a:lumMod val="75000"/>
                  </a:schemeClr>
                </a:solidFill>
              </a:rPr>
              <a:t>Langsgående forbindelser</a:t>
            </a:r>
          </a:p>
          <a:p>
            <a:pPr>
              <a:defRPr/>
            </a:pPr>
            <a:r>
              <a:rPr lang="nb-NO" sz="1500" b="1">
                <a:solidFill>
                  <a:schemeClr val="accent5">
                    <a:lumMod val="75000"/>
                  </a:schemeClr>
                </a:solidFill>
              </a:rPr>
              <a:t>(to skinner langs hver langside)</a:t>
            </a:r>
          </a:p>
        </p:txBody>
      </p:sp>
      <p:sp>
        <p:nvSpPr>
          <p:cNvPr id="5" name="Oval 4"/>
          <p:cNvSpPr/>
          <p:nvPr/>
        </p:nvSpPr>
        <p:spPr>
          <a:xfrm rot="19287483">
            <a:off x="6243638" y="3671887"/>
            <a:ext cx="2499122" cy="51911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1" name="Oval 10"/>
          <p:cNvSpPr/>
          <p:nvPr/>
        </p:nvSpPr>
        <p:spPr>
          <a:xfrm rot="19287483">
            <a:off x="4772026" y="2518172"/>
            <a:ext cx="2497931" cy="519113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2" name="TextBox 11"/>
          <p:cNvSpPr txBox="1"/>
          <p:nvPr/>
        </p:nvSpPr>
        <p:spPr>
          <a:xfrm>
            <a:off x="548879" y="3612357"/>
            <a:ext cx="345466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nb-NO" sz="2100" b="1">
                <a:solidFill>
                  <a:schemeClr val="accent6"/>
                </a:solidFill>
              </a:rPr>
              <a:t>Tverrgående forbindelser</a:t>
            </a:r>
          </a:p>
          <a:p>
            <a:pPr>
              <a:defRPr/>
            </a:pPr>
            <a:r>
              <a:rPr lang="nb-NO" sz="1500" b="1">
                <a:solidFill>
                  <a:schemeClr val="accent6"/>
                </a:solidFill>
              </a:rPr>
              <a:t>(en hel rekke skinner i to parallelle rader)</a:t>
            </a:r>
          </a:p>
        </p:txBody>
      </p:sp>
      <p:sp>
        <p:nvSpPr>
          <p:cNvPr id="7" name="Oval 6"/>
          <p:cNvSpPr/>
          <p:nvPr/>
        </p:nvSpPr>
        <p:spPr>
          <a:xfrm rot="2199712">
            <a:off x="5225653" y="3512344"/>
            <a:ext cx="756047" cy="26789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4" name="Oval 13"/>
          <p:cNvSpPr/>
          <p:nvPr/>
        </p:nvSpPr>
        <p:spPr>
          <a:xfrm rot="2199712">
            <a:off x="5947173" y="4060031"/>
            <a:ext cx="754856" cy="26789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8" name="Right Arrow 7"/>
          <p:cNvSpPr/>
          <p:nvPr/>
        </p:nvSpPr>
        <p:spPr>
          <a:xfrm rot="19351789">
            <a:off x="5759053" y="3221831"/>
            <a:ext cx="576263" cy="158354"/>
          </a:xfrm>
          <a:prstGeom prst="rightArrow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6" name="Right Arrow 15"/>
          <p:cNvSpPr/>
          <p:nvPr/>
        </p:nvSpPr>
        <p:spPr>
          <a:xfrm rot="19351789">
            <a:off x="6428185" y="3699273"/>
            <a:ext cx="577453" cy="158353"/>
          </a:xfrm>
          <a:prstGeom prst="rightArrow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</p:spTree>
    <p:extLst>
      <p:ext uri="{BB962C8B-B14F-4D97-AF65-F5344CB8AC3E}">
        <p14:creationId xmlns:p14="http://schemas.microsoft.com/office/powerpoint/2010/main" val="355185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12" grpId="0"/>
      <p:bldP spid="7" grpId="0" animBg="1"/>
      <p:bldP spid="14" grpId="0" animBg="1"/>
      <p:bldP spid="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Oversikt – </a:t>
            </a:r>
            <a:r>
              <a:rPr lang="nb-NO" dirty="0" err="1" smtClean="0"/>
              <a:t>Arduino</a:t>
            </a:r>
            <a:r>
              <a:rPr lang="nb-NO" dirty="0" smtClean="0"/>
              <a:t>-modulen i TELE1001</a:t>
            </a:r>
            <a:endParaRPr lang="nb-NO" dirty="0"/>
          </a:p>
        </p:txBody>
      </p:sp>
      <p:sp>
        <p:nvSpPr>
          <p:cNvPr id="3" name="Plassholder for innhold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00035"/>
          </a:xfrm>
        </p:spPr>
        <p:txBody>
          <a:bodyPr>
            <a:normAutofit fontScale="85000" lnSpcReduction="20000"/>
          </a:bodyPr>
          <a:lstStyle/>
          <a:p>
            <a:r>
              <a:rPr lang="nb-NO" b="1" dirty="0" smtClean="0">
                <a:solidFill>
                  <a:schemeClr val="accent1"/>
                </a:solidFill>
              </a:rPr>
              <a:t>I dag (19/10):</a:t>
            </a:r>
          </a:p>
          <a:p>
            <a:pPr lvl="1"/>
            <a:r>
              <a:rPr lang="nb-NO" dirty="0" err="1" smtClean="0"/>
              <a:t>Arduino</a:t>
            </a:r>
            <a:r>
              <a:rPr lang="nb-NO" dirty="0" smtClean="0"/>
              <a:t>-plattformen – Kortet, komponenter, IDE (SW-verktøyet)</a:t>
            </a:r>
          </a:p>
          <a:p>
            <a:pPr lvl="1"/>
            <a:r>
              <a:rPr lang="nb-NO" dirty="0" smtClean="0"/>
              <a:t>Grunnleggende begreper i programmering</a:t>
            </a:r>
          </a:p>
          <a:p>
            <a:pPr lvl="1"/>
            <a:r>
              <a:rPr lang="nb-NO" dirty="0" smtClean="0"/>
              <a:t>Variabler, konstanter og datatyper</a:t>
            </a:r>
          </a:p>
          <a:p>
            <a:pPr lvl="1"/>
            <a:r>
              <a:rPr lang="nb-NO" dirty="0" smtClean="0"/>
              <a:t>I/O:		   Input og Output</a:t>
            </a:r>
          </a:p>
          <a:p>
            <a:pPr lvl="1"/>
            <a:r>
              <a:rPr lang="nb-NO" dirty="0" smtClean="0"/>
              <a:t>Valg:		   if- og if-</a:t>
            </a:r>
            <a:r>
              <a:rPr lang="nb-NO" dirty="0" err="1" smtClean="0"/>
              <a:t>else</a:t>
            </a:r>
            <a:r>
              <a:rPr lang="nb-NO" dirty="0" smtClean="0"/>
              <a:t>-setningen</a:t>
            </a:r>
          </a:p>
          <a:p>
            <a:pPr lvl="1"/>
            <a:r>
              <a:rPr lang="nb-NO" dirty="0" smtClean="0"/>
              <a:t>Løkker:	   </a:t>
            </a:r>
            <a:r>
              <a:rPr lang="nb-NO" dirty="0" err="1" smtClean="0"/>
              <a:t>while</a:t>
            </a:r>
            <a:endParaRPr lang="nb-NO" dirty="0" smtClean="0"/>
          </a:p>
          <a:p>
            <a:pPr lvl="1"/>
            <a:r>
              <a:rPr lang="nb-NO" dirty="0" smtClean="0"/>
              <a:t>Funksjoner:  Innebygde og egendefinerte</a:t>
            </a:r>
          </a:p>
          <a:p>
            <a:pPr marL="457200" lvl="1" indent="0">
              <a:buNone/>
            </a:pPr>
            <a:endParaRPr lang="nb-NO" dirty="0" smtClean="0"/>
          </a:p>
          <a:p>
            <a:r>
              <a:rPr lang="nb-NO" b="1" dirty="0" err="1" smtClean="0">
                <a:solidFill>
                  <a:schemeClr val="accent1"/>
                </a:solidFill>
              </a:rPr>
              <a:t>Hjemmelabøving</a:t>
            </a:r>
            <a:r>
              <a:rPr lang="nb-NO" dirty="0" smtClean="0"/>
              <a:t>	   Legges ut Fredag 20., leveres på </a:t>
            </a:r>
            <a:r>
              <a:rPr lang="nb-NO" dirty="0" err="1" smtClean="0"/>
              <a:t>Blackboard</a:t>
            </a:r>
            <a:r>
              <a:rPr lang="nb-NO" dirty="0" smtClean="0"/>
              <a:t>, Frist TBA</a:t>
            </a:r>
          </a:p>
          <a:p>
            <a:pPr lvl="1"/>
            <a:r>
              <a:rPr lang="nb-NO" dirty="0" smtClean="0"/>
              <a:t>Koble enkle komponenter</a:t>
            </a:r>
          </a:p>
          <a:p>
            <a:pPr lvl="1"/>
            <a:r>
              <a:rPr lang="nb-NO" dirty="0" smtClean="0"/>
              <a:t>Teste ut og modifisere oppgitt kode</a:t>
            </a:r>
          </a:p>
          <a:p>
            <a:pPr lvl="1"/>
            <a:r>
              <a:rPr lang="nb-NO" dirty="0" smtClean="0"/>
              <a:t>Lage egen kode</a:t>
            </a:r>
          </a:p>
          <a:p>
            <a:pPr lvl="1"/>
            <a:r>
              <a:rPr lang="nb-NO" dirty="0" err="1" smtClean="0"/>
              <a:t>Feilsjekke</a:t>
            </a:r>
            <a:r>
              <a:rPr lang="nb-NO" dirty="0" smtClean="0"/>
              <a:t> og fikse kode</a:t>
            </a:r>
          </a:p>
          <a:p>
            <a:pPr lvl="1"/>
            <a:endParaRPr lang="nb-NO" dirty="0" smtClean="0"/>
          </a:p>
          <a:p>
            <a:r>
              <a:rPr lang="nb-NO" b="1" dirty="0" smtClean="0">
                <a:solidFill>
                  <a:schemeClr val="accent1"/>
                </a:solidFill>
              </a:rPr>
              <a:t>Neste gang (7/11):</a:t>
            </a:r>
          </a:p>
          <a:p>
            <a:pPr lvl="1"/>
            <a:r>
              <a:rPr lang="nb-NO" dirty="0" smtClean="0"/>
              <a:t>Repetisjon/test, veiledning </a:t>
            </a:r>
            <a:r>
              <a:rPr lang="nb-NO" dirty="0" err="1" smtClean="0"/>
              <a:t>hjemmelabøving</a:t>
            </a:r>
            <a:r>
              <a:rPr lang="nb-NO" dirty="0" smtClean="0"/>
              <a:t>, inspirasjonsprosjekter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7940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nb-NO" sz="4000" dirty="0" err="1">
                <a:cs typeface="Arial" panose="020B0604020202020204" pitchFamily="34" charset="0"/>
              </a:rPr>
              <a:t>Noen</a:t>
            </a:r>
            <a:r>
              <a:rPr lang="en-US" altLang="nb-NO" sz="4000" dirty="0">
                <a:cs typeface="Arial" panose="020B0604020202020204" pitchFamily="34" charset="0"/>
              </a:rPr>
              <a:t> </a:t>
            </a:r>
            <a:r>
              <a:rPr lang="en-US" altLang="nb-NO" sz="4000" dirty="0" err="1">
                <a:cs typeface="Arial" panose="020B0604020202020204" pitchFamily="34" charset="0"/>
              </a:rPr>
              <a:t>komponenter</a:t>
            </a:r>
            <a:r>
              <a:rPr lang="en-US" altLang="nb-NO" sz="4000" dirty="0">
                <a:cs typeface="Arial" panose="020B0604020202020204" pitchFamily="34" charset="0"/>
              </a:rPr>
              <a:t> </a:t>
            </a:r>
            <a:r>
              <a:rPr lang="en-US" altLang="nb-NO" sz="4000" dirty="0" err="1">
                <a:cs typeface="Arial" panose="020B0604020202020204" pitchFamily="34" charset="0"/>
              </a:rPr>
              <a:t>i</a:t>
            </a:r>
            <a:r>
              <a:rPr lang="en-US" altLang="nb-NO" sz="4000" dirty="0">
                <a:cs typeface="Arial" panose="020B0604020202020204" pitchFamily="34" charset="0"/>
              </a:rPr>
              <a:t> </a:t>
            </a:r>
            <a:r>
              <a:rPr lang="en-US" altLang="nb-NO" sz="4000" dirty="0" err="1">
                <a:cs typeface="Arial" panose="020B0604020202020204" pitchFamily="34" charset="0"/>
              </a:rPr>
              <a:t>kit’et</a:t>
            </a:r>
            <a:endParaRPr lang="en-US" altLang="nb-NO" sz="4000" dirty="0" smtClean="0">
              <a:cs typeface="Arial" panose="020B0604020202020204" pitchFamily="34" charset="0"/>
            </a:endParaRPr>
          </a:p>
        </p:txBody>
      </p:sp>
      <p:pic>
        <p:nvPicPr>
          <p:cNvPr id="2253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1994317"/>
            <a:ext cx="3368299" cy="168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94317"/>
            <a:ext cx="3312135" cy="168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" y="4039336"/>
            <a:ext cx="3367951" cy="168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039336"/>
            <a:ext cx="3312135" cy="1671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23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err="1" smtClean="0">
                <a:cs typeface="Arial" panose="020B0604020202020204" pitchFamily="34" charset="0"/>
              </a:rPr>
              <a:t>Noen</a:t>
            </a:r>
            <a:r>
              <a:rPr lang="en-US" altLang="nb-NO" sz="4000" dirty="0" smtClean="0">
                <a:cs typeface="Arial" panose="020B0604020202020204" pitchFamily="34" charset="0"/>
              </a:rPr>
              <a:t> </a:t>
            </a:r>
            <a:r>
              <a:rPr lang="en-US" altLang="nb-NO" sz="4000" dirty="0" err="1" smtClean="0">
                <a:cs typeface="Arial" panose="020B0604020202020204" pitchFamily="34" charset="0"/>
              </a:rPr>
              <a:t>komponenter</a:t>
            </a:r>
            <a:r>
              <a:rPr lang="en-US" altLang="nb-NO" sz="4000" dirty="0" smtClean="0">
                <a:cs typeface="Arial" panose="020B0604020202020204" pitchFamily="34" charset="0"/>
              </a:rPr>
              <a:t> </a:t>
            </a:r>
            <a:r>
              <a:rPr lang="en-US" altLang="nb-NO" sz="4000" dirty="0" err="1" smtClean="0">
                <a:cs typeface="Arial" panose="020B0604020202020204" pitchFamily="34" charset="0"/>
              </a:rPr>
              <a:t>i</a:t>
            </a:r>
            <a:r>
              <a:rPr lang="en-US" altLang="nb-NO" sz="4000" dirty="0" smtClean="0">
                <a:cs typeface="Arial" panose="020B0604020202020204" pitchFamily="34" charset="0"/>
              </a:rPr>
              <a:t> </a:t>
            </a:r>
            <a:r>
              <a:rPr lang="en-US" altLang="nb-NO" sz="4000" dirty="0" err="1" smtClean="0">
                <a:cs typeface="Arial" panose="020B0604020202020204" pitchFamily="34" charset="0"/>
              </a:rPr>
              <a:t>kit’et</a:t>
            </a:r>
            <a:endParaRPr lang="en-US" altLang="nb-NO" sz="4000" dirty="0" smtClean="0">
              <a:cs typeface="Arial" panose="020B0604020202020204" pitchFamily="34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6196" y="1919726"/>
            <a:ext cx="3516076" cy="177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725" y="1945178"/>
            <a:ext cx="3508890" cy="1745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5725" y="4179500"/>
            <a:ext cx="3508890" cy="1763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4104878"/>
            <a:ext cx="3198325" cy="1930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6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nb-NO" sz="4000" dirty="0" err="1" smtClean="0">
                <a:cs typeface="Arial" panose="020B0604020202020204" pitchFamily="34" charset="0"/>
              </a:rPr>
              <a:t>Fargekode</a:t>
            </a:r>
            <a:r>
              <a:rPr lang="en-US" altLang="nb-NO" sz="4000" dirty="0" smtClean="0">
                <a:cs typeface="Arial" panose="020B0604020202020204" pitchFamily="34" charset="0"/>
              </a:rPr>
              <a:t> for </a:t>
            </a:r>
            <a:r>
              <a:rPr lang="en-US" altLang="nb-NO" sz="4000" dirty="0" err="1" smtClean="0">
                <a:cs typeface="Arial" panose="020B0604020202020204" pitchFamily="34" charset="0"/>
              </a:rPr>
              <a:t>motstander</a:t>
            </a:r>
            <a:endParaRPr lang="en-US" altLang="nb-NO" sz="4000" dirty="0" smtClean="0">
              <a:cs typeface="Arial" panose="020B0604020202020204" pitchFamily="34" charset="0"/>
            </a:endParaRPr>
          </a:p>
        </p:txBody>
      </p:sp>
      <p:sp>
        <p:nvSpPr>
          <p:cNvPr id="7" name="TekstSylinder 5"/>
          <p:cNvSpPr txBox="1"/>
          <p:nvPr/>
        </p:nvSpPr>
        <p:spPr bwMode="auto">
          <a:xfrm>
            <a:off x="457200" y="2932379"/>
            <a:ext cx="3455194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b="1" i="1" kern="0" dirty="0">
                <a:solidFill>
                  <a:schemeClr val="accent1"/>
                </a:solidFill>
              </a:rPr>
              <a:t>4- eller 5-bånds </a:t>
            </a:r>
            <a:r>
              <a:rPr lang="nb-NO" kern="0" dirty="0">
                <a:solidFill>
                  <a:srgbClr val="000000"/>
                </a:solidFill>
              </a:rPr>
              <a:t>motstand</a:t>
            </a: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kern="0" dirty="0">
                <a:solidFill>
                  <a:srgbClr val="000000"/>
                </a:solidFill>
              </a:rPr>
              <a:t>Ved 4-bånds er 3. ring </a:t>
            </a:r>
            <a:r>
              <a:rPr lang="nb-NO" b="1" i="1" kern="0" dirty="0">
                <a:solidFill>
                  <a:schemeClr val="accent1"/>
                </a:solidFill>
              </a:rPr>
              <a:t>multiplikatoren</a:t>
            </a: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endParaRPr lang="nb-NO" kern="0" dirty="0">
              <a:solidFill>
                <a:srgbClr val="000000"/>
              </a:solidFill>
            </a:endParaRPr>
          </a:p>
          <a:p>
            <a:pPr marL="257175" indent="-257175" defTabSz="914240">
              <a:buFont typeface="Arial" panose="020B0604020202020204" pitchFamily="34" charset="0"/>
              <a:buChar char="•"/>
              <a:defRPr/>
            </a:pPr>
            <a:r>
              <a:rPr lang="nb-NO" b="1" i="1" kern="0" dirty="0">
                <a:solidFill>
                  <a:schemeClr val="accent1"/>
                </a:solidFill>
              </a:rPr>
              <a:t>Siste ring </a:t>
            </a:r>
            <a:r>
              <a:rPr lang="nb-NO" kern="0" dirty="0">
                <a:solidFill>
                  <a:srgbClr val="000000"/>
                </a:solidFill>
              </a:rPr>
              <a:t>er alltid </a:t>
            </a:r>
            <a:r>
              <a:rPr lang="nb-NO" b="1" i="1" kern="0" dirty="0">
                <a:solidFill>
                  <a:schemeClr val="accent1"/>
                </a:solidFill>
              </a:rPr>
              <a:t>toleransen</a:t>
            </a:r>
            <a:r>
              <a:rPr lang="nb-NO" kern="0" dirty="0">
                <a:solidFill>
                  <a:schemeClr val="accent1"/>
                </a:solidFill>
              </a:rPr>
              <a:t> </a:t>
            </a:r>
            <a:r>
              <a:rPr lang="nb-NO" kern="0" dirty="0">
                <a:solidFill>
                  <a:srgbClr val="000000"/>
                </a:solidFill>
              </a:rPr>
              <a:t>- </a:t>
            </a:r>
            <a:r>
              <a:rPr lang="nb-NO" kern="0" dirty="0" err="1">
                <a:solidFill>
                  <a:srgbClr val="000000"/>
                </a:solidFill>
              </a:rPr>
              <a:t>dvs</a:t>
            </a:r>
            <a:r>
              <a:rPr lang="nb-NO" kern="0" dirty="0">
                <a:solidFill>
                  <a:srgbClr val="000000"/>
                </a:solidFill>
              </a:rPr>
              <a:t> nøyaktigheten</a:t>
            </a:r>
          </a:p>
        </p:txBody>
      </p:sp>
      <p:pic>
        <p:nvPicPr>
          <p:cNvPr id="25604" name="Bild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394" y="2527567"/>
            <a:ext cx="4421981" cy="34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5142" y="1323076"/>
            <a:ext cx="3415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/>
                </a:solidFill>
              </a:rPr>
              <a:t>Du finner også verktøy på nett</a:t>
            </a:r>
            <a:endParaRPr lang="nb-NO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06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Laste ned </a:t>
            </a:r>
            <a:r>
              <a:rPr lang="nb-NO" sz="4000" dirty="0" err="1" smtClean="0"/>
              <a:t>Arduino</a:t>
            </a:r>
            <a:r>
              <a:rPr lang="nb-NO" sz="4000" dirty="0" smtClean="0"/>
              <a:t> </a:t>
            </a:r>
            <a:r>
              <a:rPr lang="nb-NO" sz="4000" dirty="0" err="1" smtClean="0"/>
              <a:t>software</a:t>
            </a:r>
            <a:r>
              <a:rPr lang="nb-NO" sz="4000" dirty="0" smtClean="0"/>
              <a:t> (IDE)</a:t>
            </a:r>
            <a:endParaRPr lang="nb-NO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4601" y="1542011"/>
            <a:ext cx="4409358" cy="4525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69527" y="1970116"/>
            <a:ext cx="457200" cy="241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82538" y="4505497"/>
            <a:ext cx="1886989" cy="83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Plassholder for innhold 2"/>
          <p:cNvSpPr txBox="1">
            <a:spLocks/>
          </p:cNvSpPr>
          <p:nvPr/>
        </p:nvSpPr>
        <p:spPr>
          <a:xfrm>
            <a:off x="457200" y="2711868"/>
            <a:ext cx="2880360" cy="1093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nb-NO" sz="1800" b="1" dirty="0" smtClean="0">
                <a:solidFill>
                  <a:schemeClr val="accent1"/>
                </a:solidFill>
              </a:rPr>
              <a:t>arduino.cc</a:t>
            </a:r>
          </a:p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nb-NO" sz="1800" b="1" dirty="0" smtClean="0">
                <a:solidFill>
                  <a:schemeClr val="accent1"/>
                </a:solidFill>
              </a:rPr>
              <a:t>Software</a:t>
            </a:r>
          </a:p>
          <a:p>
            <a:pPr>
              <a:spcBef>
                <a:spcPts val="1800"/>
              </a:spcBef>
              <a:buFont typeface="+mj-lt"/>
              <a:buAutoNum type="arabicPeriod"/>
            </a:pPr>
            <a:r>
              <a:rPr lang="nb-NO" sz="1800" b="1" i="1" dirty="0" err="1" smtClean="0">
                <a:solidFill>
                  <a:schemeClr val="accent1"/>
                </a:solidFill>
              </a:rPr>
              <a:t>Download</a:t>
            </a:r>
            <a:r>
              <a:rPr lang="nb-NO" sz="1800" b="1" i="1" dirty="0" smtClean="0">
                <a:solidFill>
                  <a:schemeClr val="accent1"/>
                </a:solidFill>
              </a:rPr>
              <a:t> </a:t>
            </a:r>
            <a:r>
              <a:rPr lang="nb-NO" sz="1800" b="1" i="1" dirty="0" err="1" smtClean="0">
                <a:solidFill>
                  <a:schemeClr val="accent1"/>
                </a:solidFill>
              </a:rPr>
              <a:t>the</a:t>
            </a:r>
            <a:r>
              <a:rPr lang="nb-NO" sz="1800" b="1" i="1" dirty="0" smtClean="0">
                <a:solidFill>
                  <a:schemeClr val="accent1"/>
                </a:solidFill>
              </a:rPr>
              <a:t>     </a:t>
            </a:r>
            <a:r>
              <a:rPr lang="nb-NO" sz="1800" b="1" i="1" dirty="0" err="1" smtClean="0">
                <a:solidFill>
                  <a:schemeClr val="accent1"/>
                </a:solidFill>
              </a:rPr>
              <a:t>Arduino</a:t>
            </a:r>
            <a:r>
              <a:rPr lang="nb-NO" sz="1800" b="1" i="1" dirty="0" smtClean="0">
                <a:solidFill>
                  <a:schemeClr val="accent1"/>
                </a:solidFill>
              </a:rPr>
              <a:t> IDE</a:t>
            </a:r>
            <a:endParaRPr lang="nb-NO" sz="18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64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Klargjøring til programmering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1" y="1600200"/>
            <a:ext cx="2880360" cy="481393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nb-NO" sz="1600" dirty="0" smtClean="0"/>
              <a:t>Åpne Arduino-programmet.</a:t>
            </a:r>
          </a:p>
          <a:p>
            <a:pPr>
              <a:buFont typeface="+mj-lt"/>
              <a:buAutoNum type="arabicPeriod"/>
            </a:pPr>
            <a:r>
              <a:rPr lang="nb-NO" sz="1600" dirty="0" smtClean="0"/>
              <a:t>Koble Arduinoen til datamaskinen.</a:t>
            </a:r>
          </a:p>
          <a:p>
            <a:pPr>
              <a:buFont typeface="+mj-lt"/>
              <a:buAutoNum type="arabicPeriod"/>
            </a:pPr>
            <a:r>
              <a:rPr lang="nb-NO" sz="1600" dirty="0" smtClean="0"/>
              <a:t>Gå til verktøy og se at Arduinoen er satt til riktig port.</a:t>
            </a:r>
          </a:p>
          <a:p>
            <a:pPr>
              <a:buFont typeface="+mj-lt"/>
              <a:buAutoNum type="arabicPeriod"/>
            </a:pPr>
            <a:endParaRPr lang="nb-NO" sz="1600" dirty="0" smtClean="0"/>
          </a:p>
          <a:p>
            <a:pPr marL="0" indent="0">
              <a:buNone/>
            </a:pPr>
            <a:r>
              <a:rPr lang="nb-NO" sz="1600" i="1" dirty="0" smtClean="0"/>
              <a:t>MERK!</a:t>
            </a:r>
            <a:endParaRPr lang="nb-NO" sz="1600" i="1" dirty="0"/>
          </a:p>
          <a:p>
            <a:pPr marL="0" indent="0">
              <a:buNone/>
            </a:pPr>
            <a:r>
              <a:rPr lang="nb-NO" sz="1600" i="1" dirty="0" smtClean="0"/>
              <a:t>Ved ut og innkobling av </a:t>
            </a:r>
            <a:r>
              <a:rPr lang="nb-NO" sz="1600" i="1" dirty="0" err="1" smtClean="0"/>
              <a:t>Arduino</a:t>
            </a:r>
            <a:r>
              <a:rPr lang="nb-NO" sz="1600" i="1" dirty="0" smtClean="0"/>
              <a:t>-kortet er dette noe som kan falle ut. Da må du sjekke på nytt og rette opp.</a:t>
            </a:r>
            <a:endParaRPr lang="nb-NO" sz="1600" i="1" dirty="0"/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063" y="1600200"/>
            <a:ext cx="5671185" cy="48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5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sholder for innhold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210050" y="1741564"/>
            <a:ext cx="4443037" cy="44583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La oss teste et program</a:t>
            </a:r>
            <a:endParaRPr lang="nb-NO" sz="4000" dirty="0"/>
          </a:p>
        </p:txBody>
      </p:sp>
      <p:sp>
        <p:nvSpPr>
          <p:cNvPr id="6" name="Plassholder for innhold 5"/>
          <p:cNvSpPr>
            <a:spLocks noGrp="1"/>
          </p:cNvSpPr>
          <p:nvPr>
            <p:ph sz="half" idx="1"/>
          </p:nvPr>
        </p:nvSpPr>
        <p:spPr>
          <a:xfrm>
            <a:off x="458441" y="2062067"/>
            <a:ext cx="3381375" cy="320820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2000" dirty="0" smtClean="0"/>
              <a:t>Skriv av programmet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 smtClean="0"/>
              <a:t>Last opp kode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 smtClean="0"/>
              <a:t>Lagre fil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2000" dirty="0" smtClean="0"/>
              <a:t>Åpne seriemonitoren</a:t>
            </a:r>
          </a:p>
          <a:p>
            <a:pPr marL="514350" indent="-514350">
              <a:buFont typeface="+mj-lt"/>
              <a:buAutoNum type="arabicPeriod"/>
            </a:pPr>
            <a:endParaRPr lang="nb-NO" sz="2000" dirty="0" smtClean="0"/>
          </a:p>
          <a:p>
            <a:pPr marL="514350" indent="-514350">
              <a:buFont typeface="+mj-lt"/>
              <a:buAutoNum type="arabicPeriod"/>
            </a:pPr>
            <a:r>
              <a:rPr lang="nb-NO" sz="2000" dirty="0" smtClean="0"/>
              <a:t>Fungerer programmet? Hva ser du?</a:t>
            </a:r>
          </a:p>
          <a:p>
            <a:pPr marL="514350" indent="-514350">
              <a:buFont typeface="+mj-lt"/>
              <a:buAutoNum type="arabicPeriod"/>
            </a:pPr>
            <a:endParaRPr lang="nb-NO" sz="2000" dirty="0"/>
          </a:p>
        </p:txBody>
      </p:sp>
      <p:cxnSp>
        <p:nvCxnSpPr>
          <p:cNvPr id="21" name="Rett linje 20"/>
          <p:cNvCxnSpPr/>
          <p:nvPr/>
        </p:nvCxnSpPr>
        <p:spPr>
          <a:xfrm flipH="1" flipV="1">
            <a:off x="4549233" y="1520524"/>
            <a:ext cx="5860" cy="647700"/>
          </a:xfrm>
          <a:prstGeom prst="line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cxnSp>
      <p:sp>
        <p:nvSpPr>
          <p:cNvPr id="10" name="Avrundet rektangel 9"/>
          <p:cNvSpPr/>
          <p:nvPr/>
        </p:nvSpPr>
        <p:spPr>
          <a:xfrm>
            <a:off x="4461128" y="2168225"/>
            <a:ext cx="187930" cy="19282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Rektangel 22"/>
          <p:cNvSpPr/>
          <p:nvPr/>
        </p:nvSpPr>
        <p:spPr>
          <a:xfrm>
            <a:off x="4398390" y="1178913"/>
            <a:ext cx="378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000" dirty="0" smtClean="0"/>
              <a:t>2.</a:t>
            </a:r>
            <a:endParaRPr lang="nb-NO" sz="2000" dirty="0"/>
          </a:p>
        </p:txBody>
      </p:sp>
      <p:cxnSp>
        <p:nvCxnSpPr>
          <p:cNvPr id="24" name="Rett linje 23"/>
          <p:cNvCxnSpPr/>
          <p:nvPr/>
        </p:nvCxnSpPr>
        <p:spPr>
          <a:xfrm flipH="1" flipV="1">
            <a:off x="8426348" y="1510187"/>
            <a:ext cx="5860" cy="647700"/>
          </a:xfrm>
          <a:prstGeom prst="line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cxnSp>
      <p:sp>
        <p:nvSpPr>
          <p:cNvPr id="25" name="Avrundet rektangel 24"/>
          <p:cNvSpPr/>
          <p:nvPr/>
        </p:nvSpPr>
        <p:spPr>
          <a:xfrm>
            <a:off x="8331893" y="2157888"/>
            <a:ext cx="187930" cy="192823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nb-NO" sz="2000"/>
          </a:p>
        </p:txBody>
      </p:sp>
      <p:sp>
        <p:nvSpPr>
          <p:cNvPr id="26" name="Rektangel 25"/>
          <p:cNvSpPr/>
          <p:nvPr/>
        </p:nvSpPr>
        <p:spPr>
          <a:xfrm>
            <a:off x="8255779" y="1132698"/>
            <a:ext cx="417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dirty="0" smtClean="0"/>
              <a:t>4.</a:t>
            </a:r>
            <a:endParaRPr lang="nb-NO" sz="2400" dirty="0"/>
          </a:p>
        </p:txBody>
      </p:sp>
    </p:spTree>
    <p:extLst>
      <p:ext uri="{BB962C8B-B14F-4D97-AF65-F5344CB8AC3E}">
        <p14:creationId xmlns:p14="http://schemas.microsoft.com/office/powerpoint/2010/main" val="221048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/>
      <p:bldP spid="25" grpId="0" animBg="1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4" y="743988"/>
            <a:ext cx="2480191" cy="2340033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9091" y="274637"/>
            <a:ext cx="6035040" cy="6151101"/>
          </a:xfrm>
        </p:spPr>
        <p:txBody>
          <a:bodyPr>
            <a:normAutofit/>
          </a:bodyPr>
          <a:lstStyle/>
          <a:p>
            <a:r>
              <a:rPr lang="nb-NO" dirty="0" smtClean="0"/>
              <a:t>Hjelperessurs 1:</a:t>
            </a:r>
            <a:br>
              <a:rPr lang="nb-NO" dirty="0" smtClean="0"/>
            </a:br>
            <a:r>
              <a:rPr lang="nb-NO" dirty="0" smtClean="0"/>
              <a:t>IDE og ditt første program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nb-NO" sz="2800" dirty="0" smtClean="0">
                <a:solidFill>
                  <a:schemeClr val="tx1"/>
                </a:solidFill>
              </a:rPr>
              <a:t>- Sjekk ut på </a:t>
            </a:r>
            <a:r>
              <a:rPr lang="nb-NO" sz="2800" dirty="0" err="1" smtClean="0">
                <a:solidFill>
                  <a:schemeClr val="tx1"/>
                </a:solidFill>
              </a:rPr>
              <a:t>Blackboard</a:t>
            </a:r>
            <a:r>
              <a:rPr lang="nb-NO" sz="2800" dirty="0" smtClean="0">
                <a:solidFill>
                  <a:schemeClr val="tx1"/>
                </a:solidFill>
              </a:rPr>
              <a:t>!</a:t>
            </a:r>
            <a:endParaRPr lang="nb-NO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10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400"/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Hva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er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 smtClean="0">
                <a:latin typeface="+mj-lt"/>
                <a:ea typeface="ＭＳ Ｐゴシック" panose="020B0600070205080204" pitchFamily="34" charset="-128"/>
              </a:rPr>
              <a:t>koding</a:t>
            </a:r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?</a:t>
            </a:r>
            <a:endParaRPr lang="en-US" altLang="nb-NO" sz="4000" dirty="0">
              <a:latin typeface="+mj-lt"/>
              <a:ea typeface="ＭＳ Ｐゴシック" panose="020B0600070205080204" pitchFamily="34" charset="-128"/>
            </a:endParaRPr>
          </a:p>
        </p:txBody>
      </p:sp>
      <p:grpSp>
        <p:nvGrpSpPr>
          <p:cNvPr id="6" name="Gruppe 5"/>
          <p:cNvGrpSpPr/>
          <p:nvPr/>
        </p:nvGrpSpPr>
        <p:grpSpPr>
          <a:xfrm>
            <a:off x="1126082" y="5122062"/>
            <a:ext cx="6891833" cy="733168"/>
            <a:chOff x="997534" y="2741793"/>
            <a:chExt cx="6891833" cy="733168"/>
          </a:xfrm>
        </p:grpSpPr>
        <p:sp>
          <p:nvSpPr>
            <p:cNvPr id="7" name="TekstSylinder 6"/>
            <p:cNvSpPr txBox="1"/>
            <p:nvPr/>
          </p:nvSpPr>
          <p:spPr>
            <a:xfrm>
              <a:off x="997534" y="2872982"/>
              <a:ext cx="133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b="1" dirty="0" smtClean="0">
                  <a:solidFill>
                    <a:schemeClr val="accent1"/>
                  </a:solidFill>
                </a:rPr>
                <a:t>Program</a:t>
              </a:r>
              <a:endParaRPr lang="nb-NO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8" name="Rektangel 7"/>
            <p:cNvSpPr/>
            <p:nvPr/>
          </p:nvSpPr>
          <p:spPr>
            <a:xfrm>
              <a:off x="2995921" y="2741793"/>
              <a:ext cx="2491328" cy="73316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b-NO" sz="2400" b="1" dirty="0" smtClean="0"/>
                <a:t>Oversetter /</a:t>
              </a:r>
            </a:p>
            <a:p>
              <a:pPr algn="ctr"/>
              <a:r>
                <a:rPr lang="nb-NO" sz="2400" b="1" dirty="0" smtClean="0"/>
                <a:t>Kompilator</a:t>
              </a:r>
              <a:endParaRPr lang="nb-NO" sz="2400" b="1" dirty="0"/>
            </a:p>
          </p:txBody>
        </p:sp>
        <p:sp>
          <p:nvSpPr>
            <p:cNvPr id="9" name="TekstSylinder 8"/>
            <p:cNvSpPr txBox="1"/>
            <p:nvPr/>
          </p:nvSpPr>
          <p:spPr>
            <a:xfrm>
              <a:off x="6147288" y="2876860"/>
              <a:ext cx="17420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nb-NO" sz="2400" b="1" dirty="0" smtClean="0">
                  <a:solidFill>
                    <a:schemeClr val="accent6"/>
                  </a:solidFill>
                </a:rPr>
                <a:t>Maskinkode</a:t>
              </a:r>
              <a:endParaRPr lang="nb-NO" sz="2400" b="1" dirty="0">
                <a:solidFill>
                  <a:schemeClr val="accent6"/>
                </a:solidFill>
              </a:endParaRPr>
            </a:p>
          </p:txBody>
        </p:sp>
        <p:sp>
          <p:nvSpPr>
            <p:cNvPr id="10" name="Pil høyre 9"/>
            <p:cNvSpPr/>
            <p:nvPr/>
          </p:nvSpPr>
          <p:spPr>
            <a:xfrm>
              <a:off x="2447275" y="2992275"/>
              <a:ext cx="437253" cy="23083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Pil høyre 10"/>
            <p:cNvSpPr/>
            <p:nvPr/>
          </p:nvSpPr>
          <p:spPr>
            <a:xfrm>
              <a:off x="5598642" y="2992274"/>
              <a:ext cx="437253" cy="23083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12" name="Plassholder for innhold 1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12622"/>
          </a:xfrm>
        </p:spPr>
        <p:txBody>
          <a:bodyPr/>
          <a:lstStyle/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Kode / Programmere</a:t>
            </a:r>
            <a:endParaRPr lang="nb-NO" altLang="nb-NO" b="1" i="1" dirty="0">
              <a:solidFill>
                <a:schemeClr val="accent6"/>
              </a:solidFill>
              <a:latin typeface="+mn-lt"/>
              <a:ea typeface="ＭＳ Ｐゴシック" panose="020B0600070205080204" pitchFamily="34" charset="-128"/>
            </a:endParaRP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Fortelle maskinen hva den skal </a:t>
            </a: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gjøre</a:t>
            </a:r>
            <a:endParaRPr lang="nb-NO" altLang="nb-NO" dirty="0">
              <a:latin typeface="+mn-lt"/>
              <a:ea typeface="ＭＳ Ｐゴシック" panose="020B0600070205080204" pitchFamily="34" charset="-128"/>
            </a:endParaRP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Det gjøres med et </a:t>
            </a: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programmeringsspråk</a:t>
            </a:r>
          </a:p>
          <a:p>
            <a:pPr lvl="1" defTabSz="914400">
              <a:buFont typeface="Arial" panose="020B0604020202020204" pitchFamily="34" charset="0"/>
              <a:buChar char="•"/>
            </a:pPr>
            <a:endParaRPr lang="en-US" altLang="nb-NO" sz="1600" dirty="0">
              <a:latin typeface="+mn-lt"/>
              <a:ea typeface="ＭＳ Ｐゴシック" panose="020B0600070205080204" pitchFamily="34" charset="-128"/>
            </a:endParaRPr>
          </a:p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dirty="0" err="1">
                <a:latin typeface="+mn-lt"/>
                <a:ea typeface="ＭＳ Ｐゴシック" panose="020B0600070205080204" pitchFamily="34" charset="-128"/>
              </a:rPr>
              <a:t>Menneskekode</a:t>
            </a: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 og </a:t>
            </a: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Maskinkode</a:t>
            </a:r>
            <a:endParaRPr lang="nb-NO" altLang="nb-NO" dirty="0">
              <a:latin typeface="+mn-lt"/>
              <a:ea typeface="ＭＳ Ｐゴシック" panose="020B0600070205080204" pitchFamily="34" charset="-128"/>
            </a:endParaRP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Mennesket forstår best konvensjonelle </a:t>
            </a: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språk</a:t>
            </a:r>
            <a:endParaRPr lang="nb-NO" altLang="nb-NO" dirty="0">
              <a:latin typeface="+mn-lt"/>
              <a:ea typeface="ＭＳ Ｐゴシック" panose="020B0600070205080204" pitchFamily="34" charset="-128"/>
            </a:endParaRPr>
          </a:p>
          <a:p>
            <a:pPr lvl="1" defTabSz="914400">
              <a:buFont typeface="Arial" panose="020B0604020202020204" pitchFamily="34" charset="0"/>
              <a:buChar char="•"/>
            </a:pP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Datamaskinen forstår best  </a:t>
            </a:r>
            <a:r>
              <a:rPr lang="nb-NO" altLang="nb-NO" b="1" dirty="0">
                <a:solidFill>
                  <a:schemeClr val="accent6"/>
                </a:solidFill>
                <a:latin typeface="+mn-lt"/>
                <a:ea typeface="ＭＳ Ｐゴシック" panose="020B0600070205080204" pitchFamily="34" charset="-128"/>
              </a:rPr>
              <a:t>0110010011001010</a:t>
            </a:r>
            <a:r>
              <a:rPr lang="nb-NO" altLang="nb-NO" dirty="0">
                <a:latin typeface="+mn-lt"/>
                <a:ea typeface="ＭＳ Ｐゴシック" panose="020B0600070205080204" pitchFamily="34" charset="-128"/>
              </a:rPr>
              <a:t>  = Maskinkode</a:t>
            </a:r>
          </a:p>
        </p:txBody>
      </p:sp>
    </p:spTree>
    <p:extLst>
      <p:ext uri="{BB962C8B-B14F-4D97-AF65-F5344CB8AC3E}">
        <p14:creationId xmlns:p14="http://schemas.microsoft.com/office/powerpoint/2010/main" val="216396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51" y="3304195"/>
            <a:ext cx="4429125" cy="3114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6096" y="3676385"/>
            <a:ext cx="2293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err="1" smtClean="0"/>
              <a:t>length</a:t>
            </a:r>
            <a:r>
              <a:rPr lang="nb-NO" dirty="0" smtClean="0"/>
              <a:t> = 10</a:t>
            </a:r>
          </a:p>
          <a:p>
            <a:r>
              <a:rPr lang="nb-NO" dirty="0" err="1" smtClean="0"/>
              <a:t>height</a:t>
            </a:r>
            <a:r>
              <a:rPr lang="nb-NO" dirty="0" smtClean="0"/>
              <a:t> = 5</a:t>
            </a:r>
          </a:p>
          <a:p>
            <a:r>
              <a:rPr lang="nb-NO" dirty="0" smtClean="0"/>
              <a:t>area = </a:t>
            </a:r>
            <a:r>
              <a:rPr lang="nb-NO" dirty="0" err="1" smtClean="0"/>
              <a:t>length</a:t>
            </a:r>
            <a:r>
              <a:rPr lang="nb-NO" dirty="0" smtClean="0"/>
              <a:t> * </a:t>
            </a:r>
            <a:r>
              <a:rPr lang="nb-NO" dirty="0" err="1" smtClean="0"/>
              <a:t>height</a:t>
            </a:r>
            <a:endParaRPr lang="nb-NO" dirty="0" smtClean="0"/>
          </a:p>
          <a:p>
            <a:r>
              <a:rPr lang="nb-NO" dirty="0" err="1" smtClean="0"/>
              <a:t>print</a:t>
            </a:r>
            <a:r>
              <a:rPr lang="nb-NO" dirty="0" smtClean="0"/>
              <a:t> (area)</a:t>
            </a:r>
            <a:endParaRPr lang="nb-NO" dirty="0"/>
          </a:p>
        </p:txBody>
      </p:sp>
      <p:sp>
        <p:nvSpPr>
          <p:cNvPr id="7" name="Rectangle 6"/>
          <p:cNvSpPr/>
          <p:nvPr/>
        </p:nvSpPr>
        <p:spPr>
          <a:xfrm>
            <a:off x="5739685" y="3901601"/>
            <a:ext cx="1576874" cy="1474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dirty="0" smtClean="0"/>
              <a:t>100110100110110011000110001001010100011100010101000100100111</a:t>
            </a:r>
            <a:endParaRPr lang="nb-NO" dirty="0"/>
          </a:p>
        </p:txBody>
      </p:sp>
      <p:pic>
        <p:nvPicPr>
          <p:cNvPr id="8" name="Picture 6" descr="Curved arrow black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929328" flipH="1">
            <a:off x="4287531" y="1180169"/>
            <a:ext cx="1414105" cy="349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3978" y="1768493"/>
            <a:ext cx="27227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Oversettes (kompileres)</a:t>
            </a:r>
          </a:p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til maskinkode</a:t>
            </a:r>
            <a:endParaRPr lang="nb-NO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98591" y="2664362"/>
            <a:ext cx="2384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Instruksjoner skrives</a:t>
            </a:r>
          </a:p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i editoren (IDE)</a:t>
            </a:r>
            <a:endParaRPr lang="nb-NO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59376" y="5645217"/>
            <a:ext cx="2325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Kjøres i prosessoren</a:t>
            </a:r>
            <a:endParaRPr lang="nb-NO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973" y="1494475"/>
            <a:ext cx="42652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Oppgave skal utføres:</a:t>
            </a:r>
          </a:p>
          <a:p>
            <a:r>
              <a:rPr lang="nb-NO" sz="2000" b="1" dirty="0" err="1" smtClean="0">
                <a:solidFill>
                  <a:schemeClr val="accent1">
                    <a:lumMod val="75000"/>
                  </a:schemeClr>
                </a:solidFill>
              </a:rPr>
              <a:t>beregn</a:t>
            </a:r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 og </a:t>
            </a:r>
            <a:r>
              <a:rPr lang="nb-NO" sz="2000" b="1" dirty="0" err="1" smtClean="0">
                <a:solidFill>
                  <a:schemeClr val="accent1">
                    <a:lumMod val="75000"/>
                  </a:schemeClr>
                </a:solidFill>
              </a:rPr>
              <a:t>print</a:t>
            </a:r>
            <a:r>
              <a:rPr lang="nb-NO" sz="2000" b="1" dirty="0" smtClean="0">
                <a:solidFill>
                  <a:schemeClr val="accent1">
                    <a:lumMod val="75000"/>
                  </a:schemeClr>
                </a:solidFill>
              </a:rPr>
              <a:t> arealet av et rektangel</a:t>
            </a:r>
            <a:endParaRPr lang="nb-NO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128161" y="2485165"/>
            <a:ext cx="270430" cy="369332"/>
            <a:chOff x="3550702" y="1364722"/>
            <a:chExt cx="383746" cy="455033"/>
          </a:xfrm>
        </p:grpSpPr>
        <p:sp>
          <p:nvSpPr>
            <p:cNvPr id="19" name="Oval 18"/>
            <p:cNvSpPr/>
            <p:nvPr/>
          </p:nvSpPr>
          <p:spPr>
            <a:xfrm>
              <a:off x="3550703" y="1389328"/>
              <a:ext cx="383745" cy="400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50702" y="1364722"/>
              <a:ext cx="251481" cy="45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dirty="0" smtClean="0">
                  <a:solidFill>
                    <a:schemeClr val="bg1"/>
                  </a:solidFill>
                </a:rPr>
                <a:t>2</a:t>
              </a:r>
              <a:endParaRPr lang="nb-NO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62464" y="1583827"/>
            <a:ext cx="270430" cy="369332"/>
            <a:chOff x="3550702" y="1364722"/>
            <a:chExt cx="383746" cy="455033"/>
          </a:xfrm>
        </p:grpSpPr>
        <p:sp>
          <p:nvSpPr>
            <p:cNvPr id="22" name="Oval 21"/>
            <p:cNvSpPr/>
            <p:nvPr/>
          </p:nvSpPr>
          <p:spPr>
            <a:xfrm>
              <a:off x="3550703" y="1389328"/>
              <a:ext cx="383745" cy="400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550702" y="1364722"/>
              <a:ext cx="251481" cy="45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dirty="0" smtClean="0">
                  <a:solidFill>
                    <a:schemeClr val="bg1"/>
                  </a:solidFill>
                </a:rPr>
                <a:t>3</a:t>
              </a:r>
              <a:endParaRPr lang="nb-NO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849541" y="5416237"/>
            <a:ext cx="270430" cy="369332"/>
            <a:chOff x="3550702" y="1364722"/>
            <a:chExt cx="383746" cy="455033"/>
          </a:xfrm>
        </p:grpSpPr>
        <p:sp>
          <p:nvSpPr>
            <p:cNvPr id="25" name="Oval 24"/>
            <p:cNvSpPr/>
            <p:nvPr/>
          </p:nvSpPr>
          <p:spPr>
            <a:xfrm>
              <a:off x="3550703" y="1389328"/>
              <a:ext cx="383745" cy="400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50702" y="1364722"/>
              <a:ext cx="251481" cy="45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dirty="0" smtClean="0">
                  <a:solidFill>
                    <a:schemeClr val="bg1"/>
                  </a:solidFill>
                </a:rPr>
                <a:t>4</a:t>
              </a:r>
              <a:endParaRPr lang="nb-NO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2983" y="1140875"/>
            <a:ext cx="270430" cy="369332"/>
            <a:chOff x="3550702" y="1364722"/>
            <a:chExt cx="383746" cy="455033"/>
          </a:xfrm>
        </p:grpSpPr>
        <p:sp>
          <p:nvSpPr>
            <p:cNvPr id="28" name="Oval 27"/>
            <p:cNvSpPr/>
            <p:nvPr/>
          </p:nvSpPr>
          <p:spPr>
            <a:xfrm>
              <a:off x="3550703" y="1389328"/>
              <a:ext cx="383745" cy="40043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550702" y="1364722"/>
              <a:ext cx="251481" cy="45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dirty="0" smtClean="0">
                  <a:solidFill>
                    <a:schemeClr val="bg1"/>
                  </a:solidFill>
                </a:rPr>
                <a:t>1</a:t>
              </a:r>
              <a:endParaRPr lang="nb-NO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defTabSz="914400"/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Hva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er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 smtClean="0">
                <a:latin typeface="+mj-lt"/>
                <a:ea typeface="ＭＳ Ｐゴシック" panose="020B0600070205080204" pitchFamily="34" charset="-128"/>
              </a:rPr>
              <a:t>koding</a:t>
            </a:r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?</a:t>
            </a:r>
            <a:endParaRPr lang="en-US" altLang="nb-NO" sz="4000" dirty="0">
              <a:latin typeface="+mj-lt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441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defTabSz="914400"/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Hva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>
                <a:latin typeface="+mj-lt"/>
                <a:ea typeface="ＭＳ Ｐゴシック" panose="020B0600070205080204" pitchFamily="34" charset="-128"/>
              </a:rPr>
              <a:t>er</a:t>
            </a:r>
            <a:r>
              <a:rPr lang="en-US" altLang="nb-NO" sz="4000" dirty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et program?</a:t>
            </a:r>
            <a:endParaRPr lang="en-US" altLang="nb-NO" sz="4000" dirty="0"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5" name="Plassholder for innhold 11"/>
          <p:cNvSpPr>
            <a:spLocks noGrp="1"/>
          </p:cNvSpPr>
          <p:nvPr>
            <p:ph idx="1"/>
          </p:nvPr>
        </p:nvSpPr>
        <p:spPr>
          <a:xfrm>
            <a:off x="457200" y="1600200"/>
            <a:ext cx="5278582" cy="2938549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Program</a:t>
            </a:r>
          </a:p>
          <a:p>
            <a:pPr lvl="1" defTabSz="914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En serie med </a:t>
            </a:r>
            <a:r>
              <a:rPr lang="nb-NO" altLang="nb-NO" b="1" dirty="0" smtClean="0">
                <a:latin typeface="+mn-lt"/>
                <a:ea typeface="ＭＳ Ｐゴシック" panose="020B0600070205080204" pitchFamily="34" charset="-128"/>
              </a:rPr>
              <a:t>instruksjoner</a:t>
            </a: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 som forteller datamaskinen hva den skal gjøre</a:t>
            </a:r>
          </a:p>
          <a:p>
            <a:pPr lvl="1" defTabSz="914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Instruksjonene er i form av </a:t>
            </a:r>
            <a:r>
              <a:rPr lang="nb-NO" altLang="nb-NO" b="1" dirty="0" smtClean="0">
                <a:latin typeface="+mn-lt"/>
                <a:ea typeface="ＭＳ Ｐゴシック" panose="020B0600070205080204" pitchFamily="34" charset="-128"/>
              </a:rPr>
              <a:t>programlinjer</a:t>
            </a:r>
            <a:endParaRPr lang="nb-NO" altLang="nb-NO" dirty="0" smtClean="0">
              <a:latin typeface="+mn-lt"/>
              <a:ea typeface="ＭＳ Ｐゴシック" panose="020B0600070205080204" pitchFamily="34" charset="-128"/>
            </a:endParaRPr>
          </a:p>
          <a:p>
            <a:pPr lvl="1" defTabSz="914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Hver enkel programlinje er en handling</a:t>
            </a:r>
          </a:p>
          <a:p>
            <a:pPr lvl="2" defTabSz="914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altLang="nb-NO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ＭＳ Ｐゴシック" panose="020B0600070205080204" pitchFamily="34" charset="-128"/>
              </a:rPr>
              <a:t>En handling kan være</a:t>
            </a:r>
          </a:p>
        </p:txBody>
      </p:sp>
      <p:grpSp>
        <p:nvGrpSpPr>
          <p:cNvPr id="6" name="Gruppe 5"/>
          <p:cNvGrpSpPr/>
          <p:nvPr/>
        </p:nvGrpSpPr>
        <p:grpSpPr>
          <a:xfrm>
            <a:off x="6702960" y="1626468"/>
            <a:ext cx="1551579" cy="2492990"/>
            <a:chOff x="6869214" y="3657793"/>
            <a:chExt cx="1551579" cy="2492990"/>
          </a:xfrm>
        </p:grpSpPr>
        <p:sp>
          <p:nvSpPr>
            <p:cNvPr id="7" name="TekstSylinder 6"/>
            <p:cNvSpPr txBox="1"/>
            <p:nvPr/>
          </p:nvSpPr>
          <p:spPr>
            <a:xfrm>
              <a:off x="6869214" y="4119458"/>
              <a:ext cx="1551579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i="1" dirty="0" smtClean="0"/>
                <a:t>start </a:t>
              </a:r>
              <a:r>
                <a:rPr lang="nb-NO" b="1" i="1" dirty="0"/>
                <a:t>program</a:t>
              </a:r>
            </a:p>
            <a:p>
              <a:r>
                <a:rPr lang="nb-NO" dirty="0" smtClean="0"/>
                <a:t>programlinje 1</a:t>
              </a:r>
            </a:p>
            <a:p>
              <a:r>
                <a:rPr lang="nb-NO" dirty="0" smtClean="0"/>
                <a:t>programlinje 2</a:t>
              </a:r>
            </a:p>
            <a:p>
              <a:r>
                <a:rPr lang="nb-NO" dirty="0" smtClean="0"/>
                <a:t>programlinje 3</a:t>
              </a:r>
            </a:p>
            <a:p>
              <a:r>
                <a:rPr lang="nb-NO" dirty="0" smtClean="0"/>
                <a:t>programlinje 4</a:t>
              </a:r>
            </a:p>
            <a:p>
              <a:r>
                <a:rPr lang="nb-NO" dirty="0" smtClean="0"/>
                <a:t>programlinje 5</a:t>
              </a:r>
            </a:p>
            <a:p>
              <a:r>
                <a:rPr lang="nb-NO" b="1" i="1" dirty="0" smtClean="0"/>
                <a:t>end program</a:t>
              </a:r>
              <a:endParaRPr lang="nb-NO" b="1" i="1" dirty="0"/>
            </a:p>
          </p:txBody>
        </p:sp>
        <p:sp>
          <p:nvSpPr>
            <p:cNvPr id="8" name="TekstSylinder 7"/>
            <p:cNvSpPr txBox="1"/>
            <p:nvPr/>
          </p:nvSpPr>
          <p:spPr>
            <a:xfrm>
              <a:off x="6869214" y="3657793"/>
              <a:ext cx="133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b="1" dirty="0" smtClean="0">
                  <a:solidFill>
                    <a:schemeClr val="accent1"/>
                  </a:solidFill>
                </a:rPr>
                <a:t>Program</a:t>
              </a:r>
              <a:endParaRPr lang="nb-NO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54479" y="4119458"/>
            <a:ext cx="28462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Lese av en sensor</a:t>
            </a:r>
          </a:p>
          <a:p>
            <a:pPr marL="285750" indent="-285750">
              <a:buFontTx/>
              <a:buChar char="-"/>
            </a:pP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Legge sammen to verdier</a:t>
            </a:r>
          </a:p>
          <a:p>
            <a:pPr marL="285750" indent="-285750">
              <a:buFontTx/>
              <a:buChar char="-"/>
            </a:pP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Slå på/av en lysdiode</a:t>
            </a:r>
          </a:p>
          <a:p>
            <a:pPr marL="285750" indent="-285750">
              <a:buFontTx/>
              <a:buChar char="-"/>
            </a:pPr>
            <a:r>
              <a:rPr lang="nb-NO" dirty="0" smtClean="0">
                <a:solidFill>
                  <a:schemeClr val="accent6">
                    <a:lumMod val="75000"/>
                  </a:schemeClr>
                </a:solidFill>
              </a:rPr>
              <a:t>Starte/stopp en motor</a:t>
            </a:r>
            <a:endParaRPr lang="nb-NO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0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Student </a:t>
            </a:r>
            <a:r>
              <a:rPr lang="nb-NO" dirty="0" err="1" smtClean="0"/>
              <a:t>Response</a:t>
            </a:r>
            <a:r>
              <a:rPr lang="nb-NO" dirty="0" smtClean="0"/>
              <a:t> System - SRS</a:t>
            </a: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699953"/>
          </a:xfrm>
        </p:spPr>
        <p:txBody>
          <a:bodyPr>
            <a:normAutofit lnSpcReduction="10000"/>
          </a:bodyPr>
          <a:lstStyle/>
          <a:p>
            <a:r>
              <a:rPr lang="nb-NO" dirty="0" smtClean="0"/>
              <a:t>Verktøy for å </a:t>
            </a:r>
            <a:r>
              <a:rPr lang="nb-NO" b="1" dirty="0" smtClean="0"/>
              <a:t>engasjere</a:t>
            </a:r>
            <a:r>
              <a:rPr lang="nb-NO" dirty="0" smtClean="0"/>
              <a:t> studenter og</a:t>
            </a:r>
          </a:p>
          <a:p>
            <a:pPr marL="0" indent="0">
              <a:buNone/>
            </a:pPr>
            <a:r>
              <a:rPr lang="nb-NO" dirty="0"/>
              <a:t> </a:t>
            </a:r>
            <a:r>
              <a:rPr lang="nb-NO" dirty="0" smtClean="0"/>
              <a:t>    gi </a:t>
            </a:r>
            <a:r>
              <a:rPr lang="nb-NO" b="1" dirty="0" smtClean="0"/>
              <a:t>tilbakemelding</a:t>
            </a:r>
            <a:r>
              <a:rPr lang="nb-NO" dirty="0" smtClean="0"/>
              <a:t> til lærer</a:t>
            </a:r>
          </a:p>
          <a:p>
            <a:endParaRPr lang="nb-NO" u="sng" dirty="0" smtClean="0"/>
          </a:p>
          <a:p>
            <a:r>
              <a:rPr lang="nb-NO" u="sng" dirty="0" smtClean="0"/>
              <a:t>Anonyme</a:t>
            </a:r>
            <a:r>
              <a:rPr lang="nb-NO" dirty="0" smtClean="0"/>
              <a:t> spørreundersøkelser for å gi et sant bilde</a:t>
            </a:r>
          </a:p>
          <a:p>
            <a:endParaRPr lang="nb-NO" dirty="0"/>
          </a:p>
          <a:p>
            <a:pPr marL="0" indent="0">
              <a:buNone/>
            </a:pPr>
            <a:endParaRPr lang="nb-NO" dirty="0" smtClean="0"/>
          </a:p>
          <a:p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2605548" y="3925037"/>
            <a:ext cx="29334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b="1" dirty="0" smtClean="0">
                <a:solidFill>
                  <a:schemeClr val="accent1"/>
                </a:solidFill>
              </a:rPr>
              <a:t>Respons</a:t>
            </a:r>
          </a:p>
          <a:p>
            <a:r>
              <a:rPr lang="nb-NO" sz="3200" b="1" dirty="0" smtClean="0">
                <a:solidFill>
                  <a:schemeClr val="accent1"/>
                </a:solidFill>
              </a:rPr>
              <a:t>Kommunikasjon</a:t>
            </a:r>
          </a:p>
          <a:p>
            <a:r>
              <a:rPr lang="nb-NO" sz="3200" b="1" dirty="0" smtClean="0">
                <a:solidFill>
                  <a:schemeClr val="accent1"/>
                </a:solidFill>
              </a:rPr>
              <a:t>Interaksjon</a:t>
            </a:r>
            <a:endParaRPr lang="nb-NO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3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defTabSz="914400"/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“</a:t>
            </a:r>
            <a:r>
              <a:rPr lang="en-US" altLang="nb-NO" sz="4000" dirty="0" err="1" smtClean="0">
                <a:latin typeface="+mj-lt"/>
                <a:ea typeface="ＭＳ Ｐゴシック" panose="020B0600070205080204" pitchFamily="34" charset="-128"/>
              </a:rPr>
              <a:t>Kjøring</a:t>
            </a:r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” </a:t>
            </a:r>
            <a:r>
              <a:rPr lang="en-US" altLang="nb-NO" sz="4000" dirty="0" err="1" smtClean="0">
                <a:latin typeface="+mj-lt"/>
                <a:ea typeface="ＭＳ Ｐゴシック" panose="020B0600070205080204" pitchFamily="34" charset="-128"/>
              </a:rPr>
              <a:t>av</a:t>
            </a:r>
            <a:r>
              <a:rPr lang="en-US" altLang="nb-NO" sz="4000" dirty="0" smtClean="0">
                <a:latin typeface="+mj-lt"/>
                <a:ea typeface="ＭＳ Ｐゴシック" panose="020B0600070205080204" pitchFamily="34" charset="-128"/>
              </a:rPr>
              <a:t> </a:t>
            </a:r>
            <a:r>
              <a:rPr lang="en-US" altLang="nb-NO" sz="4000" dirty="0" err="1" smtClean="0">
                <a:latin typeface="+mj-lt"/>
                <a:ea typeface="ＭＳ Ｐゴシック" panose="020B0600070205080204" pitchFamily="34" charset="-128"/>
              </a:rPr>
              <a:t>programmet</a:t>
            </a:r>
            <a:endParaRPr lang="en-US" altLang="nb-NO" sz="4000" dirty="0">
              <a:latin typeface="+mj-lt"/>
              <a:ea typeface="ＭＳ Ｐゴシック" panose="020B0600070205080204" pitchFamily="34" charset="-128"/>
            </a:endParaRPr>
          </a:p>
        </p:txBody>
      </p:sp>
      <p:sp>
        <p:nvSpPr>
          <p:cNvPr id="15" name="Plassholder for innhold 1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33945"/>
          </a:xfrm>
        </p:spPr>
        <p:txBody>
          <a:bodyPr>
            <a:normAutofit/>
          </a:bodyPr>
          <a:lstStyle/>
          <a:p>
            <a:pPr marL="0" indent="0" defTabSz="914400">
              <a:spcBef>
                <a:spcPts val="1800"/>
              </a:spcBef>
              <a:buNone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Programlinjene </a:t>
            </a:r>
            <a:r>
              <a:rPr lang="nb-NO" altLang="nb-NO" b="1" dirty="0" smtClean="0">
                <a:latin typeface="+mn-lt"/>
                <a:ea typeface="ＭＳ Ｐゴシック" panose="020B0600070205080204" pitchFamily="34" charset="-128"/>
              </a:rPr>
              <a:t>utføres sekvensielt</a:t>
            </a:r>
          </a:p>
          <a:p>
            <a:pPr lvl="1" defTabSz="9144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nb-NO" altLang="nb-NO" dirty="0" smtClean="0">
                <a:latin typeface="+mn-lt"/>
                <a:ea typeface="ＭＳ Ｐゴシック" panose="020B0600070205080204" pitchFamily="34" charset="-128"/>
              </a:rPr>
              <a:t>Sekvensielt betyr at noe skjer i sekvens – den ene etter den andre:</a:t>
            </a:r>
          </a:p>
        </p:txBody>
      </p:sp>
      <p:grpSp>
        <p:nvGrpSpPr>
          <p:cNvPr id="16" name="Gruppe 15"/>
          <p:cNvGrpSpPr/>
          <p:nvPr/>
        </p:nvGrpSpPr>
        <p:grpSpPr>
          <a:xfrm>
            <a:off x="3463701" y="3216707"/>
            <a:ext cx="1561197" cy="2492990"/>
            <a:chOff x="7135221" y="3527584"/>
            <a:chExt cx="1561197" cy="2492990"/>
          </a:xfrm>
        </p:grpSpPr>
        <p:sp>
          <p:nvSpPr>
            <p:cNvPr id="17" name="TekstSylinder 16"/>
            <p:cNvSpPr txBox="1"/>
            <p:nvPr/>
          </p:nvSpPr>
          <p:spPr>
            <a:xfrm>
              <a:off x="7135221" y="3989249"/>
              <a:ext cx="15611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i="1" dirty="0" smtClean="0"/>
                <a:t>start </a:t>
              </a:r>
              <a:r>
                <a:rPr lang="nb-NO" b="1" i="1" dirty="0"/>
                <a:t>program</a:t>
              </a:r>
            </a:p>
            <a:p>
              <a:r>
                <a:rPr lang="nb-NO" dirty="0"/>
                <a:t>p</a:t>
              </a:r>
              <a:r>
                <a:rPr lang="nb-NO" dirty="0" smtClean="0"/>
                <a:t>rogramlinje1;</a:t>
              </a:r>
            </a:p>
            <a:p>
              <a:r>
                <a:rPr lang="nb-NO" dirty="0"/>
                <a:t>p</a:t>
              </a:r>
              <a:r>
                <a:rPr lang="nb-NO" dirty="0" smtClean="0"/>
                <a:t>rogramlinje2;</a:t>
              </a:r>
            </a:p>
            <a:p>
              <a:r>
                <a:rPr lang="nb-NO" dirty="0" smtClean="0"/>
                <a:t>programlinje3;</a:t>
              </a:r>
            </a:p>
            <a:p>
              <a:r>
                <a:rPr lang="nb-NO" dirty="0" smtClean="0"/>
                <a:t>programlinje4;</a:t>
              </a:r>
            </a:p>
            <a:p>
              <a:r>
                <a:rPr lang="nb-NO" dirty="0"/>
                <a:t>p</a:t>
              </a:r>
              <a:r>
                <a:rPr lang="nb-NO" dirty="0" smtClean="0"/>
                <a:t>rogramlinje5;</a:t>
              </a:r>
            </a:p>
            <a:p>
              <a:r>
                <a:rPr lang="nb-NO" b="1" i="1" dirty="0" smtClean="0"/>
                <a:t>end program</a:t>
              </a:r>
              <a:endParaRPr lang="nb-NO" b="1" i="1" dirty="0"/>
            </a:p>
          </p:txBody>
        </p:sp>
        <p:sp>
          <p:nvSpPr>
            <p:cNvPr id="18" name="TekstSylinder 17"/>
            <p:cNvSpPr txBox="1"/>
            <p:nvPr/>
          </p:nvSpPr>
          <p:spPr>
            <a:xfrm>
              <a:off x="7241837" y="3527584"/>
              <a:ext cx="13383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b-NO" sz="2400" b="1" dirty="0" smtClean="0">
                  <a:solidFill>
                    <a:schemeClr val="accent1"/>
                  </a:solidFill>
                </a:rPr>
                <a:t>Program</a:t>
              </a:r>
              <a:endParaRPr lang="nb-NO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9" name="Pil høyre 18"/>
          <p:cNvSpPr/>
          <p:nvPr/>
        </p:nvSpPr>
        <p:spPr>
          <a:xfrm>
            <a:off x="3051809" y="4110548"/>
            <a:ext cx="411892" cy="12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Pil høyre 19"/>
          <p:cNvSpPr/>
          <p:nvPr/>
        </p:nvSpPr>
        <p:spPr>
          <a:xfrm>
            <a:off x="3051809" y="4388330"/>
            <a:ext cx="411892" cy="12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Pil høyre 20"/>
          <p:cNvSpPr/>
          <p:nvPr/>
        </p:nvSpPr>
        <p:spPr>
          <a:xfrm>
            <a:off x="3051809" y="4664297"/>
            <a:ext cx="411892" cy="12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2" name="Pil høyre 21"/>
          <p:cNvSpPr/>
          <p:nvPr/>
        </p:nvSpPr>
        <p:spPr>
          <a:xfrm>
            <a:off x="3051809" y="4940264"/>
            <a:ext cx="411892" cy="12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3" name="Pil høyre 22"/>
          <p:cNvSpPr/>
          <p:nvPr/>
        </p:nvSpPr>
        <p:spPr>
          <a:xfrm>
            <a:off x="3051809" y="5201413"/>
            <a:ext cx="411892" cy="1235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198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Programmeringsverktøyet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199" y="1600200"/>
            <a:ext cx="4355869" cy="4799013"/>
          </a:xfrm>
        </p:spPr>
        <p:txBody>
          <a:bodyPr>
            <a:normAutofit/>
          </a:bodyPr>
          <a:lstStyle/>
          <a:p>
            <a:r>
              <a:rPr lang="nb-NO" dirty="0" smtClean="0"/>
              <a:t>IDE</a:t>
            </a:r>
          </a:p>
          <a:p>
            <a:r>
              <a:rPr lang="nb-NO" dirty="0" smtClean="0"/>
              <a:t>Kode</a:t>
            </a:r>
          </a:p>
          <a:p>
            <a:r>
              <a:rPr lang="nb-NO" dirty="0" smtClean="0"/>
              <a:t>Informasjonsvindu</a:t>
            </a:r>
          </a:p>
          <a:p>
            <a:r>
              <a:rPr lang="nb-NO" dirty="0" smtClean="0"/>
              <a:t>Verifisering av kode</a:t>
            </a:r>
          </a:p>
          <a:p>
            <a:pPr lvl="1"/>
            <a:r>
              <a:rPr lang="nb-NO" sz="1800" dirty="0" smtClean="0"/>
              <a:t>«Grammatikksjekk» = Syntakssjekk</a:t>
            </a:r>
          </a:p>
          <a:p>
            <a:r>
              <a:rPr lang="nb-NO" dirty="0" smtClean="0"/>
              <a:t>Verifiser kode og last opp</a:t>
            </a:r>
          </a:p>
          <a:p>
            <a:pPr lvl="1"/>
            <a:r>
              <a:rPr lang="nb-NO" sz="1800" dirty="0" smtClean="0"/>
              <a:t>Kode blir oversatt til maskinkode 0101010010001111000</a:t>
            </a:r>
          </a:p>
          <a:p>
            <a:pPr lvl="1"/>
            <a:r>
              <a:rPr lang="nb-NO" sz="1800" dirty="0" smtClean="0"/>
              <a:t>Sendt over USB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197" y="1600200"/>
            <a:ext cx="4035482" cy="48014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6" name="Rektangel 5"/>
          <p:cNvSpPr/>
          <p:nvPr/>
        </p:nvSpPr>
        <p:spPr>
          <a:xfrm>
            <a:off x="4887884" y="1597813"/>
            <a:ext cx="4035482" cy="48014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Rektangel 8"/>
          <p:cNvSpPr/>
          <p:nvPr/>
        </p:nvSpPr>
        <p:spPr>
          <a:xfrm>
            <a:off x="5108155" y="1220152"/>
            <a:ext cx="3611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/>
              <a:t>Integrated Development </a:t>
            </a:r>
            <a:r>
              <a:rPr lang="nb-NO" dirty="0" err="1"/>
              <a:t>Enviroment</a:t>
            </a:r>
            <a:endParaRPr lang="nb-NO" dirty="0"/>
          </a:p>
        </p:txBody>
      </p:sp>
      <p:sp>
        <p:nvSpPr>
          <p:cNvPr id="7" name="Avrundet rektangel 6"/>
          <p:cNvSpPr/>
          <p:nvPr/>
        </p:nvSpPr>
        <p:spPr>
          <a:xfrm>
            <a:off x="4937472" y="2054225"/>
            <a:ext cx="206028" cy="21607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Avrundet rektangel 7"/>
          <p:cNvSpPr/>
          <p:nvPr/>
        </p:nvSpPr>
        <p:spPr>
          <a:xfrm>
            <a:off x="5162897" y="2054225"/>
            <a:ext cx="206028" cy="216073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Rektangel 9"/>
          <p:cNvSpPr/>
          <p:nvPr/>
        </p:nvSpPr>
        <p:spPr>
          <a:xfrm>
            <a:off x="4904510" y="2585258"/>
            <a:ext cx="4027169" cy="2601884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ektangel 10"/>
          <p:cNvSpPr/>
          <p:nvPr/>
        </p:nvSpPr>
        <p:spPr>
          <a:xfrm>
            <a:off x="4904510" y="5477163"/>
            <a:ext cx="4027169" cy="74352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9331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10" grpId="0" animBg="1"/>
      <p:bldP spid="10" grpId="1" animBg="1"/>
      <p:bldP spid="11" grpId="0" animBg="1"/>
      <p:bldP spid="11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Syntaks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600200"/>
            <a:ext cx="4206240" cy="4525963"/>
          </a:xfrm>
        </p:spPr>
        <p:txBody>
          <a:bodyPr/>
          <a:lstStyle/>
          <a:p>
            <a:r>
              <a:rPr lang="nb-NO" dirty="0" smtClean="0"/>
              <a:t>Grammatikkregler for programspråk</a:t>
            </a:r>
          </a:p>
          <a:p>
            <a:r>
              <a:rPr lang="nb-NO" dirty="0" smtClean="0"/>
              <a:t>Kommentarer</a:t>
            </a:r>
          </a:p>
          <a:p>
            <a:r>
              <a:rPr lang="nb-NO" dirty="0" smtClean="0"/>
              <a:t>Linjeslutt   </a:t>
            </a:r>
            <a:r>
              <a:rPr lang="nb-NO" sz="2800" b="1" dirty="0" smtClean="0"/>
              <a:t>;</a:t>
            </a:r>
            <a:endParaRPr lang="nb-NO" b="1" dirty="0" smtClean="0"/>
          </a:p>
          <a:p>
            <a:r>
              <a:rPr lang="nb-NO" dirty="0" smtClean="0"/>
              <a:t>Scope /</a:t>
            </a:r>
            <a:r>
              <a:rPr lang="nb-NO" sz="2400" dirty="0" smtClean="0"/>
              <a:t> Omfang - </a:t>
            </a:r>
            <a:r>
              <a:rPr lang="nb-NO" b="1" dirty="0"/>
              <a:t>{ } </a:t>
            </a:r>
            <a:endParaRPr lang="nb-NO" sz="2400" dirty="0" smtClean="0"/>
          </a:p>
          <a:p>
            <a:r>
              <a:rPr lang="nb-NO" dirty="0" smtClean="0"/>
              <a:t>Tabulator / Mellomrom</a:t>
            </a:r>
          </a:p>
          <a:p>
            <a:r>
              <a:rPr lang="nb-NO" dirty="0" smtClean="0"/>
              <a:t>Case-sensitivitet</a:t>
            </a:r>
          </a:p>
          <a:p>
            <a:pPr lvl="1"/>
            <a:r>
              <a:rPr lang="nb-NO" dirty="0" smtClean="0"/>
              <a:t>«A» og «a» er ikke like</a:t>
            </a:r>
          </a:p>
          <a:p>
            <a:pPr lvl="1"/>
            <a:r>
              <a:rPr lang="nb-NO" dirty="0" smtClean="0"/>
              <a:t>LED og led er ikke like</a:t>
            </a:r>
          </a:p>
          <a:p>
            <a:pPr lvl="1"/>
            <a:r>
              <a:rPr lang="nb-NO" dirty="0" smtClean="0"/>
              <a:t>Led og led er ikke like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324" y="1600200"/>
            <a:ext cx="4033476" cy="4799013"/>
          </a:xfrm>
          <a:prstGeom prst="rect">
            <a:avLst/>
          </a:prstGeom>
        </p:spPr>
      </p:pic>
      <p:sp>
        <p:nvSpPr>
          <p:cNvPr id="5" name="Avrundet rektangel 4"/>
          <p:cNvSpPr/>
          <p:nvPr/>
        </p:nvSpPr>
        <p:spPr>
          <a:xfrm>
            <a:off x="4653324" y="2576946"/>
            <a:ext cx="3168952" cy="415636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Avrundet rektangel 5"/>
          <p:cNvSpPr/>
          <p:nvPr/>
        </p:nvSpPr>
        <p:spPr>
          <a:xfrm>
            <a:off x="4653324" y="3120736"/>
            <a:ext cx="3168952" cy="18010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Avrundet rektangel 6"/>
          <p:cNvSpPr/>
          <p:nvPr/>
        </p:nvSpPr>
        <p:spPr>
          <a:xfrm>
            <a:off x="6026726" y="3677529"/>
            <a:ext cx="1795549" cy="180108"/>
          </a:xfrm>
          <a:prstGeom prst="round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grpSp>
        <p:nvGrpSpPr>
          <p:cNvPr id="10" name="Gruppe 9"/>
          <p:cNvGrpSpPr/>
          <p:nvPr/>
        </p:nvGrpSpPr>
        <p:grpSpPr>
          <a:xfrm>
            <a:off x="5860473" y="4296552"/>
            <a:ext cx="1544548" cy="648393"/>
            <a:chOff x="5860473" y="4296552"/>
            <a:chExt cx="1544548" cy="648393"/>
          </a:xfrm>
        </p:grpSpPr>
        <p:sp>
          <p:nvSpPr>
            <p:cNvPr id="8" name="Høyre klammeparentes 7"/>
            <p:cNvSpPr/>
            <p:nvPr/>
          </p:nvSpPr>
          <p:spPr>
            <a:xfrm>
              <a:off x="5860473" y="4296552"/>
              <a:ext cx="166253" cy="64839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ktangel 8"/>
            <p:cNvSpPr/>
            <p:nvPr/>
          </p:nvSpPr>
          <p:spPr>
            <a:xfrm>
              <a:off x="6027336" y="4451471"/>
              <a:ext cx="137768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nb-NO" sz="1600" dirty="0" err="1" smtClean="0"/>
                <a:t>Scopet</a:t>
              </a:r>
              <a:r>
                <a:rPr lang="nb-NO" sz="1600" dirty="0" smtClean="0"/>
                <a:t> til loop</a:t>
              </a:r>
              <a:endParaRPr lang="nb-NO" sz="1600" dirty="0"/>
            </a:p>
          </p:txBody>
        </p:sp>
      </p:grpSp>
      <p:grpSp>
        <p:nvGrpSpPr>
          <p:cNvPr id="11" name="Gruppe 10"/>
          <p:cNvGrpSpPr/>
          <p:nvPr/>
        </p:nvGrpSpPr>
        <p:grpSpPr>
          <a:xfrm>
            <a:off x="5872502" y="3582863"/>
            <a:ext cx="1990166" cy="391227"/>
            <a:chOff x="5869649" y="4291790"/>
            <a:chExt cx="1518086" cy="391227"/>
          </a:xfrm>
        </p:grpSpPr>
        <p:sp>
          <p:nvSpPr>
            <p:cNvPr id="12" name="Høyre klammeparentes 11"/>
            <p:cNvSpPr/>
            <p:nvPr/>
          </p:nvSpPr>
          <p:spPr>
            <a:xfrm>
              <a:off x="5869649" y="4291790"/>
              <a:ext cx="117641" cy="39122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ktangel 12"/>
            <p:cNvSpPr/>
            <p:nvPr/>
          </p:nvSpPr>
          <p:spPr>
            <a:xfrm>
              <a:off x="6003637" y="4318126"/>
              <a:ext cx="138409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nb-NO" sz="1600" dirty="0" err="1" smtClean="0"/>
                <a:t>Scopet</a:t>
              </a:r>
              <a:r>
                <a:rPr lang="nb-NO" sz="1600" dirty="0" smtClean="0"/>
                <a:t> til </a:t>
              </a:r>
              <a:r>
                <a:rPr lang="nb-NO" sz="1600" dirty="0" err="1" smtClean="0"/>
                <a:t>setup</a:t>
              </a:r>
              <a:endParaRPr lang="nb-NO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74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/>
              <a:t>SRS </a:t>
            </a:r>
            <a:r>
              <a:rPr lang="nb-NO" sz="4000" dirty="0" smtClean="0"/>
              <a:t>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4931" y="1626044"/>
            <a:ext cx="5772995" cy="1938993"/>
          </a:xfrm>
        </p:spPr>
        <p:txBody>
          <a:bodyPr anchor="ctr"/>
          <a:lstStyle/>
          <a:p>
            <a:pPr marL="0" indent="0">
              <a:buNone/>
            </a:pPr>
            <a:r>
              <a:rPr lang="nb-NO" b="1" dirty="0" smtClean="0"/>
              <a:t>Gitt dette «programmet»</a:t>
            </a:r>
          </a:p>
          <a:p>
            <a:pPr marL="0" indent="0">
              <a:buNone/>
            </a:pPr>
            <a:r>
              <a:rPr lang="nb-NO" b="1" dirty="0" smtClean="0"/>
              <a:t>Hvilken av linjene kjøres først?</a:t>
            </a:r>
            <a:endParaRPr lang="nb-NO" b="1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756440"/>
              </p:ext>
            </p:extLst>
          </p:nvPr>
        </p:nvGraphicFramePr>
        <p:xfrm>
          <a:off x="457200" y="4475002"/>
          <a:ext cx="82296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6330403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075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b="1" dirty="0" smtClean="0"/>
                        <a:t>a)</a:t>
                      </a:r>
                      <a:r>
                        <a:rPr lang="nb-NO" b="1" baseline="0" dirty="0" smtClean="0"/>
                        <a:t> programLinje1;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b) programLinje2;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c) programLinje4;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d) Vet</a:t>
                      </a:r>
                      <a:r>
                        <a:rPr lang="nb-NO" b="1" baseline="0" dirty="0" smtClean="0"/>
                        <a:t> ikke / </a:t>
                      </a:r>
                    </a:p>
                    <a:p>
                      <a:r>
                        <a:rPr lang="nb-NO" b="1" baseline="0" dirty="0" smtClean="0"/>
                        <a:t>     Usikker</a:t>
                      </a:r>
                      <a:endParaRPr lang="nb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2054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/>
          <p:cNvSpPr txBox="1"/>
          <p:nvPr/>
        </p:nvSpPr>
        <p:spPr>
          <a:xfrm>
            <a:off x="5466776" y="1879303"/>
            <a:ext cx="16140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i="1" dirty="0" smtClean="0"/>
              <a:t>start </a:t>
            </a:r>
            <a:r>
              <a:rPr lang="nb-NO" b="1" i="1" dirty="0"/>
              <a:t>program</a:t>
            </a:r>
          </a:p>
          <a:p>
            <a:r>
              <a:rPr lang="nb-NO" dirty="0" smtClean="0"/>
              <a:t>programlinje4;</a:t>
            </a:r>
          </a:p>
          <a:p>
            <a:r>
              <a:rPr lang="nb-NO" dirty="0" smtClean="0"/>
              <a:t>programlinje5;</a:t>
            </a:r>
          </a:p>
          <a:p>
            <a:r>
              <a:rPr lang="nb-NO" dirty="0" smtClean="0"/>
              <a:t>programlinje3;</a:t>
            </a:r>
          </a:p>
          <a:p>
            <a:r>
              <a:rPr lang="nb-NO" dirty="0" smtClean="0"/>
              <a:t>programlinje1;</a:t>
            </a:r>
          </a:p>
          <a:p>
            <a:r>
              <a:rPr lang="nb-NO" dirty="0" smtClean="0"/>
              <a:t>programlinje2;</a:t>
            </a:r>
          </a:p>
          <a:p>
            <a:r>
              <a:rPr lang="nb-NO" b="1" i="1" dirty="0" smtClean="0"/>
              <a:t>end program</a:t>
            </a:r>
            <a:endParaRPr lang="nb-NO" b="1" i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5573392" y="1417638"/>
            <a:ext cx="133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accent1"/>
                </a:solidFill>
              </a:rPr>
              <a:t>Program</a:t>
            </a:r>
            <a:endParaRPr lang="nb-NO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6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/>
              <a:t>SRS </a:t>
            </a:r>
            <a:r>
              <a:rPr lang="nb-NO" sz="4000" dirty="0" smtClean="0"/>
              <a:t>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634931" y="1626044"/>
            <a:ext cx="5772995" cy="1938993"/>
          </a:xfrm>
        </p:spPr>
        <p:txBody>
          <a:bodyPr anchor="ctr"/>
          <a:lstStyle/>
          <a:p>
            <a:pPr marL="0" indent="0">
              <a:buNone/>
            </a:pPr>
            <a:r>
              <a:rPr lang="nb-NO" b="1" dirty="0" smtClean="0"/>
              <a:t>Gitt dette «programmet»</a:t>
            </a:r>
          </a:p>
          <a:p>
            <a:pPr marL="0" indent="0">
              <a:buNone/>
            </a:pPr>
            <a:r>
              <a:rPr lang="nb-NO" b="1" dirty="0" smtClean="0"/>
              <a:t>Hvilken av linjene kjøres først?</a:t>
            </a:r>
            <a:endParaRPr lang="nb-NO" b="1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63847"/>
              </p:ext>
            </p:extLst>
          </p:nvPr>
        </p:nvGraphicFramePr>
        <p:xfrm>
          <a:off x="457200" y="4475002"/>
          <a:ext cx="82296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6330403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075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b="1" dirty="0" smtClean="0"/>
                        <a:t>a)</a:t>
                      </a:r>
                      <a:r>
                        <a:rPr lang="nb-NO" b="1" baseline="0" dirty="0" smtClean="0"/>
                        <a:t> programLinje1;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b) programLinje2;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c) programLinje4;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b="1" dirty="0" smtClean="0"/>
                        <a:t>d) Vet</a:t>
                      </a:r>
                      <a:r>
                        <a:rPr lang="nb-NO" b="1" baseline="0" dirty="0" smtClean="0"/>
                        <a:t> ikke / </a:t>
                      </a:r>
                    </a:p>
                    <a:p>
                      <a:r>
                        <a:rPr lang="nb-NO" b="1" baseline="0" dirty="0" smtClean="0"/>
                        <a:t>     Usikker</a:t>
                      </a:r>
                      <a:endParaRPr lang="nb-NO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2054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/>
          <p:cNvSpPr txBox="1"/>
          <p:nvPr/>
        </p:nvSpPr>
        <p:spPr>
          <a:xfrm>
            <a:off x="5466776" y="1879303"/>
            <a:ext cx="161409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i="1" dirty="0" smtClean="0"/>
              <a:t>start </a:t>
            </a:r>
            <a:r>
              <a:rPr lang="nb-NO" b="1" i="1" dirty="0"/>
              <a:t>program</a:t>
            </a:r>
          </a:p>
          <a:p>
            <a:r>
              <a:rPr lang="nb-NO" dirty="0" smtClean="0"/>
              <a:t>programlinje4;</a:t>
            </a:r>
          </a:p>
          <a:p>
            <a:r>
              <a:rPr lang="nb-NO" dirty="0" smtClean="0"/>
              <a:t>programlinje5;</a:t>
            </a:r>
          </a:p>
          <a:p>
            <a:r>
              <a:rPr lang="nb-NO" dirty="0" smtClean="0"/>
              <a:t>programlinje3;</a:t>
            </a:r>
          </a:p>
          <a:p>
            <a:r>
              <a:rPr lang="nb-NO" dirty="0" smtClean="0"/>
              <a:t>programlinje1;</a:t>
            </a:r>
          </a:p>
          <a:p>
            <a:r>
              <a:rPr lang="nb-NO" dirty="0" smtClean="0"/>
              <a:t>programlinje2;</a:t>
            </a:r>
          </a:p>
          <a:p>
            <a:r>
              <a:rPr lang="nb-NO" b="1" i="1" dirty="0" smtClean="0"/>
              <a:t>end program</a:t>
            </a:r>
            <a:endParaRPr lang="nb-NO" b="1" i="1" dirty="0"/>
          </a:p>
        </p:txBody>
      </p:sp>
      <p:sp>
        <p:nvSpPr>
          <p:cNvPr id="12" name="TekstSylinder 11"/>
          <p:cNvSpPr txBox="1"/>
          <p:nvPr/>
        </p:nvSpPr>
        <p:spPr>
          <a:xfrm>
            <a:off x="5573392" y="1417638"/>
            <a:ext cx="133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accent1"/>
                </a:solidFill>
              </a:rPr>
              <a:t>Program</a:t>
            </a:r>
            <a:endParaRPr lang="nb-NO" sz="2400" b="1" dirty="0">
              <a:solidFill>
                <a:schemeClr val="accent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547062" y="4482838"/>
            <a:ext cx="380307" cy="370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745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792118" y="1600201"/>
            <a:ext cx="5772995" cy="19389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dirty="0" smtClean="0"/>
              <a:t>Hva brukes  </a:t>
            </a:r>
            <a:r>
              <a:rPr lang="nb-NO" sz="4800" b="1" dirty="0" smtClean="0"/>
              <a:t>; </a:t>
            </a:r>
            <a:r>
              <a:rPr lang="nb-NO" sz="3200" dirty="0" smtClean="0"/>
              <a:t> til?</a:t>
            </a:r>
            <a:endParaRPr lang="nb-NO" sz="32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19974"/>
              </p:ext>
            </p:extLst>
          </p:nvPr>
        </p:nvGraphicFramePr>
        <p:xfrm>
          <a:off x="457200" y="3950216"/>
          <a:ext cx="82296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6330403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075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a)</a:t>
                      </a:r>
                      <a:r>
                        <a:rPr lang="nb-NO" sz="1800" b="1" baseline="0" dirty="0" smtClean="0"/>
                        <a:t> Scope / Omfang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b)</a:t>
                      </a:r>
                      <a:r>
                        <a:rPr lang="nb-NO" sz="1800" b="1" baseline="0" dirty="0" smtClean="0"/>
                        <a:t> Linjeslutt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c)</a:t>
                      </a:r>
                      <a:r>
                        <a:rPr lang="nb-NO" sz="1800" b="1" baseline="0" dirty="0" smtClean="0"/>
                        <a:t> Kommentar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d) Vet</a:t>
                      </a:r>
                      <a:r>
                        <a:rPr lang="nb-NO" sz="1800" b="1" baseline="0" dirty="0" smtClean="0"/>
                        <a:t> ikke /     </a:t>
                      </a:r>
                    </a:p>
                    <a:p>
                      <a:r>
                        <a:rPr lang="nb-NO" sz="1800" b="1" baseline="0" dirty="0" smtClean="0"/>
                        <a:t>     Usikker</a:t>
                      </a:r>
                      <a:endParaRPr lang="nb-NO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12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81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792118" y="1600201"/>
            <a:ext cx="5772995" cy="19389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dirty="0" smtClean="0"/>
              <a:t>Hva brukes  </a:t>
            </a:r>
            <a:r>
              <a:rPr lang="nb-NO" sz="4800" b="1" dirty="0" smtClean="0"/>
              <a:t>; </a:t>
            </a:r>
            <a:r>
              <a:rPr lang="nb-NO" sz="3200" dirty="0" smtClean="0"/>
              <a:t> til?</a:t>
            </a:r>
            <a:endParaRPr lang="nb-NO" sz="32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165349"/>
              </p:ext>
            </p:extLst>
          </p:nvPr>
        </p:nvGraphicFramePr>
        <p:xfrm>
          <a:off x="457200" y="3950216"/>
          <a:ext cx="82296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116330403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907574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a)</a:t>
                      </a:r>
                      <a:r>
                        <a:rPr lang="nb-NO" sz="1800" b="1" baseline="0" dirty="0" smtClean="0"/>
                        <a:t> Scope / Omfang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b)</a:t>
                      </a:r>
                      <a:r>
                        <a:rPr lang="nb-NO" sz="1800" b="1" baseline="0" dirty="0" smtClean="0"/>
                        <a:t> Linjeslutt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c)</a:t>
                      </a:r>
                      <a:r>
                        <a:rPr lang="nb-NO" sz="1800" b="1" baseline="0" dirty="0" smtClean="0"/>
                        <a:t> Kommentar</a:t>
                      </a:r>
                      <a:endParaRPr lang="nb-NO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d) Vet</a:t>
                      </a:r>
                      <a:r>
                        <a:rPr lang="nb-NO" sz="1800" b="1" baseline="0" dirty="0" smtClean="0"/>
                        <a:t> ikke / </a:t>
                      </a:r>
                    </a:p>
                    <a:p>
                      <a:r>
                        <a:rPr lang="nb-NO" sz="1800" b="1" baseline="0" dirty="0" smtClean="0"/>
                        <a:t>     Usikker</a:t>
                      </a:r>
                      <a:endParaRPr lang="nb-NO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12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2452255" y="3965887"/>
            <a:ext cx="380307" cy="370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0499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87268" y="1666641"/>
            <a:ext cx="3386711" cy="193899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nb-NO" b="1" dirty="0" smtClean="0"/>
              <a:t>La oss ta fram vårt første program igjen:</a:t>
            </a:r>
          </a:p>
          <a:p>
            <a:pPr marL="0" indent="0">
              <a:buNone/>
            </a:pPr>
            <a:endParaRPr lang="nb-NO" b="1" dirty="0" smtClean="0"/>
          </a:p>
          <a:p>
            <a:pPr marL="0" indent="0">
              <a:buNone/>
            </a:pPr>
            <a:r>
              <a:rPr lang="nb-NO" b="1" dirty="0" smtClean="0"/>
              <a:t>Hvorfor ser vi «Hei!» gjentatte ganger og ikke «Hallo!» ?</a:t>
            </a:r>
            <a:endParaRPr lang="nb-NO" b="1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54329"/>
              </p:ext>
            </p:extLst>
          </p:nvPr>
        </p:nvGraphicFramePr>
        <p:xfrm>
          <a:off x="457200" y="4406924"/>
          <a:ext cx="4114800" cy="676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636">
                  <a:extLst>
                    <a:ext uri="{9D8B030D-6E8A-4147-A177-3AD203B41FA5}">
                      <a16:colId xmlns:a16="http://schemas.microsoft.com/office/drawing/2014/main" val="3946433408"/>
                    </a:ext>
                  </a:extLst>
                </a:gridCol>
                <a:gridCol w="1637608">
                  <a:extLst>
                    <a:ext uri="{9D8B030D-6E8A-4147-A177-3AD203B41FA5}">
                      <a16:colId xmlns:a16="http://schemas.microsoft.com/office/drawing/2014/main" val="1989780278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1153958702"/>
                    </a:ext>
                  </a:extLst>
                </a:gridCol>
                <a:gridCol w="1670858">
                  <a:extLst>
                    <a:ext uri="{9D8B030D-6E8A-4147-A177-3AD203B41FA5}">
                      <a16:colId xmlns:a16="http://schemas.microsoft.com/office/drawing/2014/main" val="2173474332"/>
                    </a:ext>
                  </a:extLst>
                </a:gridCol>
              </a:tblGrid>
              <a:tr h="676804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a)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«Hei!» er i </a:t>
                      </a:r>
                      <a:r>
                        <a:rPr lang="nb-NO" sz="1800" b="1" baseline="0" dirty="0" err="1" smtClean="0"/>
                        <a:t>scopet</a:t>
                      </a:r>
                      <a:r>
                        <a:rPr lang="nb-NO" sz="1800" b="1" baseline="0" dirty="0" smtClean="0"/>
                        <a:t> loop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b)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Det ligger mellom { }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55488"/>
                  </a:ext>
                </a:extLst>
              </a:tr>
            </a:tbl>
          </a:graphicData>
        </a:graphic>
      </p:graphicFrame>
      <p:pic>
        <p:nvPicPr>
          <p:cNvPr id="9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lassholder for innho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33" y="2005916"/>
            <a:ext cx="3915867" cy="3929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3100"/>
              </p:ext>
            </p:extLst>
          </p:nvPr>
        </p:nvGraphicFramePr>
        <p:xfrm>
          <a:off x="457200" y="5384361"/>
          <a:ext cx="4114800" cy="676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447">
                  <a:extLst>
                    <a:ext uri="{9D8B030D-6E8A-4147-A177-3AD203B41FA5}">
                      <a16:colId xmlns:a16="http://schemas.microsoft.com/office/drawing/2014/main" val="2550298678"/>
                    </a:ext>
                  </a:extLst>
                </a:gridCol>
                <a:gridCol w="1699953">
                  <a:extLst>
                    <a:ext uri="{9D8B030D-6E8A-4147-A177-3AD203B41FA5}">
                      <a16:colId xmlns:a16="http://schemas.microsoft.com/office/drawing/2014/main" val="4182192532"/>
                    </a:ext>
                  </a:extLst>
                </a:gridCol>
                <a:gridCol w="419793">
                  <a:extLst>
                    <a:ext uri="{9D8B030D-6E8A-4147-A177-3AD203B41FA5}">
                      <a16:colId xmlns:a16="http://schemas.microsoft.com/office/drawing/2014/main" val="2451055117"/>
                    </a:ext>
                  </a:extLst>
                </a:gridCol>
                <a:gridCol w="1637607">
                  <a:extLst>
                    <a:ext uri="{9D8B030D-6E8A-4147-A177-3AD203B41FA5}">
                      <a16:colId xmlns:a16="http://schemas.microsoft.com/office/drawing/2014/main" val="2157491412"/>
                    </a:ext>
                  </a:extLst>
                </a:gridCol>
              </a:tblGrid>
              <a:tr h="676804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c)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«Hei!» er i </a:t>
                      </a:r>
                      <a:r>
                        <a:rPr lang="nb-NO" sz="1800" b="1" baseline="0" dirty="0" err="1" smtClean="0"/>
                        <a:t>scopet</a:t>
                      </a:r>
                      <a:r>
                        <a:rPr lang="nb-NO" sz="1800" b="1" baseline="0" dirty="0" smtClean="0"/>
                        <a:t> </a:t>
                      </a:r>
                      <a:r>
                        <a:rPr lang="nb-NO" sz="1800" b="1" baseline="0" dirty="0" err="1" smtClean="0"/>
                        <a:t>setup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d)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Vet</a:t>
                      </a:r>
                      <a:r>
                        <a:rPr lang="nb-NO" sz="1800" b="1" baseline="0" dirty="0" smtClean="0"/>
                        <a:t> ikke / Usikker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327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52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87268" y="1666641"/>
            <a:ext cx="3386711" cy="1938993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nb-NO" b="1" dirty="0" smtClean="0"/>
              <a:t>La oss ta fram vårt første program igjen:</a:t>
            </a:r>
          </a:p>
          <a:p>
            <a:pPr marL="0" indent="0">
              <a:buNone/>
            </a:pPr>
            <a:endParaRPr lang="nb-NO" b="1" dirty="0" smtClean="0"/>
          </a:p>
          <a:p>
            <a:pPr marL="0" indent="0">
              <a:buNone/>
            </a:pPr>
            <a:r>
              <a:rPr lang="nb-NO" b="1" dirty="0" smtClean="0"/>
              <a:t>Hvorfor ser vi «Hei!» gjentatte ganger og ikke «Hallo!» ?</a:t>
            </a:r>
            <a:endParaRPr lang="nb-NO" b="1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graphicFrame>
        <p:nvGraphicFramePr>
          <p:cNvPr id="4" name="Tabel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54329"/>
              </p:ext>
            </p:extLst>
          </p:nvPr>
        </p:nvGraphicFramePr>
        <p:xfrm>
          <a:off x="457200" y="4406924"/>
          <a:ext cx="4114800" cy="676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5636">
                  <a:extLst>
                    <a:ext uri="{9D8B030D-6E8A-4147-A177-3AD203B41FA5}">
                      <a16:colId xmlns:a16="http://schemas.microsoft.com/office/drawing/2014/main" val="3946433408"/>
                    </a:ext>
                  </a:extLst>
                </a:gridCol>
                <a:gridCol w="1637608">
                  <a:extLst>
                    <a:ext uri="{9D8B030D-6E8A-4147-A177-3AD203B41FA5}">
                      <a16:colId xmlns:a16="http://schemas.microsoft.com/office/drawing/2014/main" val="1989780278"/>
                    </a:ext>
                  </a:extLst>
                </a:gridCol>
                <a:gridCol w="390698">
                  <a:extLst>
                    <a:ext uri="{9D8B030D-6E8A-4147-A177-3AD203B41FA5}">
                      <a16:colId xmlns:a16="http://schemas.microsoft.com/office/drawing/2014/main" val="1153958702"/>
                    </a:ext>
                  </a:extLst>
                </a:gridCol>
                <a:gridCol w="1670858">
                  <a:extLst>
                    <a:ext uri="{9D8B030D-6E8A-4147-A177-3AD203B41FA5}">
                      <a16:colId xmlns:a16="http://schemas.microsoft.com/office/drawing/2014/main" val="2173474332"/>
                    </a:ext>
                  </a:extLst>
                </a:gridCol>
              </a:tblGrid>
              <a:tr h="676804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a)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«Hei!» er i </a:t>
                      </a:r>
                      <a:r>
                        <a:rPr lang="nb-NO" sz="1800" b="1" baseline="0" dirty="0" err="1" smtClean="0"/>
                        <a:t>scopet</a:t>
                      </a:r>
                      <a:r>
                        <a:rPr lang="nb-NO" sz="1800" b="1" baseline="0" dirty="0" smtClean="0"/>
                        <a:t> loop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b)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Det ligger mellom { }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555488"/>
                  </a:ext>
                </a:extLst>
              </a:tr>
            </a:tbl>
          </a:graphicData>
        </a:graphic>
      </p:graphicFrame>
      <p:pic>
        <p:nvPicPr>
          <p:cNvPr id="9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lassholder for innho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33" y="2005916"/>
            <a:ext cx="3915867" cy="39293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3100"/>
              </p:ext>
            </p:extLst>
          </p:nvPr>
        </p:nvGraphicFramePr>
        <p:xfrm>
          <a:off x="457200" y="5384361"/>
          <a:ext cx="4114800" cy="676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447">
                  <a:extLst>
                    <a:ext uri="{9D8B030D-6E8A-4147-A177-3AD203B41FA5}">
                      <a16:colId xmlns:a16="http://schemas.microsoft.com/office/drawing/2014/main" val="2550298678"/>
                    </a:ext>
                  </a:extLst>
                </a:gridCol>
                <a:gridCol w="1699953">
                  <a:extLst>
                    <a:ext uri="{9D8B030D-6E8A-4147-A177-3AD203B41FA5}">
                      <a16:colId xmlns:a16="http://schemas.microsoft.com/office/drawing/2014/main" val="4182192532"/>
                    </a:ext>
                  </a:extLst>
                </a:gridCol>
                <a:gridCol w="419793">
                  <a:extLst>
                    <a:ext uri="{9D8B030D-6E8A-4147-A177-3AD203B41FA5}">
                      <a16:colId xmlns:a16="http://schemas.microsoft.com/office/drawing/2014/main" val="2451055117"/>
                    </a:ext>
                  </a:extLst>
                </a:gridCol>
                <a:gridCol w="1637607">
                  <a:extLst>
                    <a:ext uri="{9D8B030D-6E8A-4147-A177-3AD203B41FA5}">
                      <a16:colId xmlns:a16="http://schemas.microsoft.com/office/drawing/2014/main" val="2157491412"/>
                    </a:ext>
                  </a:extLst>
                </a:gridCol>
              </a:tblGrid>
              <a:tr h="676804"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c)</a:t>
                      </a:r>
                      <a:r>
                        <a:rPr lang="nb-NO" sz="1800" b="1" baseline="0" dirty="0" smtClean="0"/>
                        <a:t>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baseline="0" dirty="0" smtClean="0"/>
                        <a:t>«Hei!» er i </a:t>
                      </a:r>
                      <a:r>
                        <a:rPr lang="nb-NO" sz="1800" b="1" baseline="0" dirty="0" err="1" smtClean="0"/>
                        <a:t>scopet</a:t>
                      </a:r>
                      <a:r>
                        <a:rPr lang="nb-NO" sz="1800" b="1" baseline="0" dirty="0" smtClean="0"/>
                        <a:t> </a:t>
                      </a:r>
                      <a:r>
                        <a:rPr lang="nb-NO" sz="1800" b="1" baseline="0" dirty="0" err="1" smtClean="0"/>
                        <a:t>setup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/>
                        <a:t>d) </a:t>
                      </a:r>
                      <a:endParaRPr lang="nb-NO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Vet</a:t>
                      </a:r>
                      <a:r>
                        <a:rPr lang="nb-NO" sz="1800" b="1" baseline="0" dirty="0" smtClean="0"/>
                        <a:t> ikke / Usikker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327106"/>
                  </a:ext>
                </a:extLst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457200" y="5403553"/>
            <a:ext cx="380307" cy="37084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942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Viktige begreper i koding</a:t>
            </a:r>
            <a:endParaRPr lang="nb-NO" sz="4000" dirty="0"/>
          </a:p>
        </p:txBody>
      </p:sp>
      <p:sp>
        <p:nvSpPr>
          <p:cNvPr id="7" name="TekstSylinder 1"/>
          <p:cNvSpPr txBox="1">
            <a:spLocks noChangeArrowheads="1"/>
          </p:cNvSpPr>
          <p:nvPr/>
        </p:nvSpPr>
        <p:spPr bwMode="auto">
          <a:xfrm>
            <a:off x="619125" y="1492453"/>
            <a:ext cx="7905750" cy="487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Bef>
                <a:spcPts val="18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Programbyggeklosser</a:t>
            </a: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</a:p>
          <a:p>
            <a:pPr defTabSz="914400" eaLnBrk="1" hangingPunct="1">
              <a:spcBef>
                <a:spcPts val="18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Variabler og konstanter     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(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  <a:sym typeface="Wingdings" panose="05000000000000000000" pitchFamily="2" charset="2"/>
              </a:rPr>
              <a:t>deklarere, </a:t>
            </a:r>
            <a:r>
              <a:rPr lang="nb-NO" altLang="nb-NO" sz="2800" b="1" dirty="0" err="1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  <a:sym typeface="Wingdings" panose="05000000000000000000" pitchFamily="2" charset="2"/>
              </a:rPr>
              <a:t>initialisere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  <a:sym typeface="Wingdings" panose="05000000000000000000" pitchFamily="2" charset="2"/>
              </a:rPr>
              <a:t>)</a:t>
            </a:r>
            <a:endParaRPr lang="nb-NO" altLang="nb-NO" sz="2800" b="1" dirty="0" smtClean="0">
              <a:solidFill>
                <a:schemeClr val="tx2"/>
              </a:solidFill>
              <a:latin typeface="+mn-lt"/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Instruksjoner</a:t>
            </a:r>
          </a:p>
          <a:p>
            <a:pPr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If- og If-</a:t>
            </a:r>
            <a:r>
              <a:rPr lang="nb-NO" altLang="nb-NO" sz="2800" b="1" dirty="0" err="1" smtClean="0">
                <a:latin typeface="+mn-lt"/>
                <a:ea typeface="ＭＳ Ｐゴシック" panose="020B0600070205080204" pitchFamily="34" charset="-128"/>
              </a:rPr>
              <a:t>else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-instruksjoner</a:t>
            </a: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	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(Hvis-ellers)</a:t>
            </a:r>
          </a:p>
          <a:p>
            <a:pPr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Løkke-instruksjoner</a:t>
            </a: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	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(loops)</a:t>
            </a:r>
          </a:p>
          <a:p>
            <a:pPr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Betingelser</a:t>
            </a: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	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(skal løkka/If-</a:t>
            </a:r>
            <a:r>
              <a:rPr lang="nb-NO" altLang="nb-NO" sz="2800" b="1" dirty="0" err="1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else</a:t>
            </a:r>
            <a:r>
              <a:rPr lang="nb-NO" altLang="nb-NO" sz="2800" b="1" dirty="0" smtClean="0">
                <a:solidFill>
                  <a:schemeClr val="tx2"/>
                </a:solidFill>
                <a:latin typeface="+mn-lt"/>
                <a:ea typeface="ＭＳ Ｐゴシック" panose="020B0600070205080204" pitchFamily="34" charset="-128"/>
              </a:rPr>
              <a:t> kjøres?)</a:t>
            </a:r>
          </a:p>
          <a:p>
            <a:pPr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  <a:defRPr/>
            </a:pPr>
            <a:r>
              <a:rPr lang="nb-NO" altLang="nb-NO" sz="2800" b="1" dirty="0" smtClean="0">
                <a:solidFill>
                  <a:schemeClr val="accent1"/>
                </a:solidFill>
                <a:latin typeface="+mn-lt"/>
                <a:ea typeface="ＭＳ Ｐゴシック" panose="020B0600070205080204" pitchFamily="34" charset="-128"/>
              </a:rPr>
              <a:t> </a:t>
            </a:r>
            <a:r>
              <a:rPr lang="nb-NO" altLang="nb-NO" sz="2800" b="1" dirty="0" smtClean="0">
                <a:latin typeface="+mn-lt"/>
                <a:ea typeface="ＭＳ Ｐゴシック" panose="020B0600070205080204" pitchFamily="34" charset="-128"/>
              </a:rPr>
              <a:t>Funksjoner</a:t>
            </a:r>
            <a:endParaRPr lang="nb-NO" altLang="nb-NO" sz="1800" b="1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6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Student </a:t>
            </a:r>
            <a:r>
              <a:rPr lang="nb-NO" dirty="0" err="1" smtClean="0"/>
              <a:t>Response</a:t>
            </a:r>
            <a:r>
              <a:rPr lang="nb-NO" dirty="0" smtClean="0"/>
              <a:t> System - SRS</a:t>
            </a:r>
            <a:endParaRPr lang="nb-NO" dirty="0"/>
          </a:p>
        </p:txBody>
      </p:sp>
      <p:sp>
        <p:nvSpPr>
          <p:cNvPr id="6" name="Plassholder for innhold 3"/>
          <p:cNvSpPr txBox="1">
            <a:spLocks/>
          </p:cNvSpPr>
          <p:nvPr/>
        </p:nvSpPr>
        <p:spPr>
          <a:xfrm>
            <a:off x="280219" y="1417638"/>
            <a:ext cx="2925097" cy="602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nb-NO" sz="2800" b="1" dirty="0" smtClean="0"/>
              <a:t>app.one2act.no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433701"/>
            <a:ext cx="5105400" cy="3000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3917751"/>
            <a:ext cx="2231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 smtClean="0">
                <a:solidFill>
                  <a:schemeClr val="accent1"/>
                </a:solidFill>
              </a:rPr>
              <a:t>Koden dukker opp øverst til venstre på tavla </a:t>
            </a:r>
            <a:endParaRPr lang="nb-NO" sz="2000" b="1" dirty="0">
              <a:solidFill>
                <a:schemeClr val="accent1"/>
              </a:solidFill>
            </a:endParaRPr>
          </a:p>
        </p:txBody>
      </p: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2689121" y="3834581"/>
            <a:ext cx="1764892" cy="5910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35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516194" y="-19956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Programbyggeklosser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382193"/>
            <a:ext cx="8486775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dirty="0" smtClean="0">
                <a:ea typeface="ＭＳ Ｐゴシック" panose="020B0600070205080204" pitchFamily="34" charset="-128"/>
              </a:rPr>
              <a:t>Uttrykk</a:t>
            </a: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x</a:t>
            </a: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+ y</a:t>
            </a:r>
            <a:endParaRPr lang="nb-NO" altLang="nb-NO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a</a:t>
            </a: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&lt; b</a:t>
            </a:r>
            <a:endParaRPr lang="nb-NO" altLang="nb-NO" b="1" i="1" dirty="0" smtClean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1800"/>
              </a:spcBef>
            </a:pPr>
            <a:endParaRPr lang="nb-NO" altLang="nb-NO" sz="28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dirty="0" smtClean="0">
                <a:ea typeface="ＭＳ Ｐゴシック" panose="020B0600070205080204" pitchFamily="34" charset="-128"/>
              </a:rPr>
              <a:t>Programsetninger</a:t>
            </a:r>
            <a:endParaRPr lang="nb-NO" altLang="nb-NO" sz="2800" b="1" dirty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Komplette C-instruksjoner som avsluttes med semikolon  </a:t>
            </a:r>
            <a:r>
              <a:rPr lang="nb-NO" altLang="nb-NO" sz="3200" b="1" dirty="0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;</a:t>
            </a:r>
            <a:endParaRPr lang="nb-NO" altLang="nb-NO" b="1" dirty="0">
              <a:solidFill>
                <a:schemeClr val="accent2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z</a:t>
            </a: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= 100; 		</a:t>
            </a:r>
            <a:endParaRPr lang="nb-NO" altLang="nb-NO" b="1" i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n = m / 2;</a:t>
            </a: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nb-NO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= k + x;</a:t>
            </a:r>
          </a:p>
          <a:p>
            <a:pPr lvl="1" defTabSz="914400" eaLnBrk="1" hangingPunct="1">
              <a:spcBef>
                <a:spcPts val="600"/>
              </a:spcBef>
            </a:pPr>
            <a:endParaRPr lang="en-US" altLang="nb-NO" sz="2400" i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4" name="TekstSylinder 3"/>
          <p:cNvSpPr txBox="1"/>
          <p:nvPr/>
        </p:nvSpPr>
        <p:spPr>
          <a:xfrm>
            <a:off x="3370006" y="1932038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i="1" smtClean="0">
                <a:solidFill>
                  <a:schemeClr val="accent1"/>
                </a:solidFill>
              </a:rPr>
              <a:t>Operander</a:t>
            </a:r>
            <a:r>
              <a:rPr lang="nb-NO" sz="2000" smtClean="0"/>
              <a:t>: </a:t>
            </a:r>
            <a:r>
              <a:rPr lang="nb-NO" sz="2000" b="1" smtClean="0">
                <a:solidFill>
                  <a:schemeClr val="accent2"/>
                </a:solidFill>
              </a:rPr>
              <a:t>x</a:t>
            </a:r>
            <a:r>
              <a:rPr lang="nb-NO" sz="2000" b="1" smtClean="0">
                <a:solidFill>
                  <a:schemeClr val="accent1"/>
                </a:solidFill>
              </a:rPr>
              <a:t> </a:t>
            </a:r>
            <a:r>
              <a:rPr lang="nb-NO" sz="2000" smtClean="0"/>
              <a:t>og </a:t>
            </a:r>
            <a:r>
              <a:rPr lang="nb-NO" sz="2000" b="1" smtClean="0">
                <a:solidFill>
                  <a:schemeClr val="accent2"/>
                </a:solidFill>
              </a:rPr>
              <a:t>y</a:t>
            </a:r>
            <a:r>
              <a:rPr lang="nb-NO" sz="2000" smtClean="0"/>
              <a:t>, </a:t>
            </a:r>
            <a:r>
              <a:rPr lang="nb-NO" sz="2000" b="1" smtClean="0">
                <a:solidFill>
                  <a:schemeClr val="accent2"/>
                </a:solidFill>
              </a:rPr>
              <a:t>a</a:t>
            </a:r>
            <a:r>
              <a:rPr lang="nb-NO" sz="2000" smtClean="0"/>
              <a:t> og </a:t>
            </a:r>
            <a:r>
              <a:rPr lang="nb-NO" sz="2000" b="1" smtClean="0">
                <a:solidFill>
                  <a:schemeClr val="accent2"/>
                </a:solidFill>
              </a:rPr>
              <a:t>b</a:t>
            </a:r>
          </a:p>
          <a:p>
            <a:r>
              <a:rPr lang="nb-NO" sz="2000" b="1" i="1" smtClean="0">
                <a:solidFill>
                  <a:schemeClr val="accent1"/>
                </a:solidFill>
              </a:rPr>
              <a:t>Operatorer</a:t>
            </a:r>
            <a:r>
              <a:rPr lang="nb-NO" sz="2000" smtClean="0"/>
              <a:t>: </a:t>
            </a:r>
            <a:r>
              <a:rPr lang="nb-NO" sz="2000" b="1" smtClean="0">
                <a:solidFill>
                  <a:schemeClr val="accent2"/>
                </a:solidFill>
              </a:rPr>
              <a:t>+</a:t>
            </a:r>
            <a:r>
              <a:rPr lang="nb-NO" sz="2000" smtClean="0"/>
              <a:t> og </a:t>
            </a:r>
            <a:r>
              <a:rPr lang="nb-NO" sz="2000" b="1" smtClean="0">
                <a:solidFill>
                  <a:schemeClr val="accent2"/>
                </a:solidFill>
              </a:rPr>
              <a:t>&lt;</a:t>
            </a:r>
            <a:endParaRPr lang="nb-NO" sz="2000" b="1">
              <a:solidFill>
                <a:schemeClr val="accent2"/>
              </a:solidFill>
            </a:endParaRPr>
          </a:p>
        </p:txBody>
      </p:sp>
      <p:sp>
        <p:nvSpPr>
          <p:cNvPr id="5" name="Venstre klammeparentes 4"/>
          <p:cNvSpPr/>
          <p:nvPr/>
        </p:nvSpPr>
        <p:spPr>
          <a:xfrm>
            <a:off x="2979174" y="1828800"/>
            <a:ext cx="280219" cy="921774"/>
          </a:xfrm>
          <a:prstGeom prst="leftBrace">
            <a:avLst>
              <a:gd name="adj1" fmla="val 76754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TekstSylinder 5"/>
          <p:cNvSpPr txBox="1"/>
          <p:nvPr/>
        </p:nvSpPr>
        <p:spPr>
          <a:xfrm>
            <a:off x="4780809" y="3017121"/>
            <a:ext cx="30646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i="1" smtClean="0">
                <a:solidFill>
                  <a:schemeClr val="accent1"/>
                </a:solidFill>
              </a:rPr>
              <a:t>Gjerne en </a:t>
            </a:r>
            <a:r>
              <a:rPr lang="nb-NO" sz="2000" b="1" i="1" smtClean="0">
                <a:solidFill>
                  <a:schemeClr val="accent2"/>
                </a:solidFill>
              </a:rPr>
              <a:t>matematisk</a:t>
            </a:r>
            <a:r>
              <a:rPr lang="nb-NO" sz="2000" b="1" i="1" smtClean="0">
                <a:solidFill>
                  <a:schemeClr val="accent1"/>
                </a:solidFill>
              </a:rPr>
              <a:t> eller</a:t>
            </a:r>
          </a:p>
          <a:p>
            <a:r>
              <a:rPr lang="nb-NO" sz="2000" b="1" i="1" smtClean="0">
                <a:solidFill>
                  <a:schemeClr val="accent2"/>
                </a:solidFill>
              </a:rPr>
              <a:t>logisk handling</a:t>
            </a:r>
            <a:endParaRPr lang="nb-NO" sz="2000" b="1">
              <a:solidFill>
                <a:schemeClr val="accent2"/>
              </a:solidFill>
            </a:endParaRPr>
          </a:p>
        </p:txBody>
      </p:sp>
      <p:cxnSp>
        <p:nvCxnSpPr>
          <p:cNvPr id="8" name="Rett linje 7"/>
          <p:cNvCxnSpPr/>
          <p:nvPr/>
        </p:nvCxnSpPr>
        <p:spPr>
          <a:xfrm>
            <a:off x="3517490" y="2639924"/>
            <a:ext cx="111350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Rett pil 13"/>
          <p:cNvCxnSpPr/>
          <p:nvPr/>
        </p:nvCxnSpPr>
        <p:spPr>
          <a:xfrm flipH="1" flipV="1">
            <a:off x="4210665" y="2750574"/>
            <a:ext cx="489922" cy="482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kstSylinder 14"/>
          <p:cNvSpPr txBox="1"/>
          <p:nvPr/>
        </p:nvSpPr>
        <p:spPr>
          <a:xfrm>
            <a:off x="3517490" y="4740224"/>
            <a:ext cx="45587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i="1" smtClean="0">
                <a:solidFill>
                  <a:schemeClr val="accent1"/>
                </a:solidFill>
              </a:rPr>
              <a:t>Her utføres en </a:t>
            </a:r>
            <a:r>
              <a:rPr lang="nb-NO" sz="2000" b="1" i="1" smtClean="0">
                <a:solidFill>
                  <a:schemeClr val="accent2"/>
                </a:solidFill>
              </a:rPr>
              <a:t>tilordning</a:t>
            </a:r>
            <a:r>
              <a:rPr lang="nb-NO" sz="2000" b="1" i="1" smtClean="0">
                <a:solidFill>
                  <a:schemeClr val="accent1"/>
                </a:solidFill>
              </a:rPr>
              <a:t>. Z tilordnes (får)</a:t>
            </a:r>
          </a:p>
          <a:p>
            <a:r>
              <a:rPr lang="nb-NO" sz="2000" b="1" i="1" smtClean="0">
                <a:solidFill>
                  <a:schemeClr val="accent1"/>
                </a:solidFill>
              </a:rPr>
              <a:t>verdien 100.</a:t>
            </a:r>
            <a:endParaRPr lang="nb-NO" sz="2000" b="1">
              <a:solidFill>
                <a:schemeClr val="accent2"/>
              </a:solidFill>
            </a:endParaRPr>
          </a:p>
        </p:txBody>
      </p:sp>
      <p:cxnSp>
        <p:nvCxnSpPr>
          <p:cNvPr id="16" name="Rett pil 15"/>
          <p:cNvCxnSpPr/>
          <p:nvPr/>
        </p:nvCxnSpPr>
        <p:spPr>
          <a:xfrm flipH="1" flipV="1">
            <a:off x="2335081" y="4887689"/>
            <a:ext cx="1182409" cy="134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94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382193"/>
            <a:ext cx="8486775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Setningsblokker	 (kodeblokker)</a:t>
            </a:r>
            <a:endParaRPr lang="nb-NO" altLang="nb-NO" sz="2800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Én eller flere programsetninger gruppert sammen</a:t>
            </a:r>
            <a:endParaRPr lang="nb-NO" altLang="nb-NO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Kompilatoren betrakter dem som sammenlenket</a:t>
            </a:r>
          </a:p>
          <a:p>
            <a:pPr lvl="1" defTabSz="914400" eaLnBrk="1" hangingPunct="1">
              <a:spcBef>
                <a:spcPts val="600"/>
              </a:spcBef>
            </a:pP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Setningsblokker starter og slutter med krøllparentes:  </a:t>
            </a:r>
            <a:r>
              <a:rPr lang="nb-NO" altLang="nb-NO" sz="2800" b="1" smtClean="0">
                <a:ea typeface="ＭＳ Ｐゴシック" panose="020B0600070205080204" pitchFamily="34" charset="-128"/>
              </a:rPr>
              <a:t>{ }</a:t>
            </a:r>
            <a:endParaRPr lang="nb-NO" altLang="nb-NO" b="1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600"/>
              </a:spcBef>
            </a:pPr>
            <a:endParaRPr lang="nb-NO" altLang="nb-NO" b="1" i="1" dirty="0" smtClean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1800"/>
              </a:spcBef>
            </a:pPr>
            <a:endParaRPr lang="nb-NO" altLang="nb-NO" sz="2800" smtClean="0">
              <a:ea typeface="ＭＳ Ｐゴシック" panose="020B0600070205080204" pitchFamily="34" charset="-128"/>
            </a:endParaRPr>
          </a:p>
        </p:txBody>
      </p:sp>
      <p:sp>
        <p:nvSpPr>
          <p:cNvPr id="15" name="TekstSylinder 14"/>
          <p:cNvSpPr txBox="1"/>
          <p:nvPr/>
        </p:nvSpPr>
        <p:spPr>
          <a:xfrm>
            <a:off x="4700587" y="4014850"/>
            <a:ext cx="3981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i="1" smtClean="0">
                <a:solidFill>
                  <a:schemeClr val="accent1"/>
                </a:solidFill>
              </a:rPr>
              <a:t>Dersom if-setningen slår til utføres</a:t>
            </a:r>
          </a:p>
          <a:p>
            <a:r>
              <a:rPr lang="nb-NO" sz="2000" b="1" i="1" smtClean="0">
                <a:solidFill>
                  <a:schemeClr val="accent1"/>
                </a:solidFill>
              </a:rPr>
              <a:t>hele setningsblokken mellom </a:t>
            </a:r>
            <a:r>
              <a:rPr lang="nb-NO" sz="2400" b="1" smtClean="0"/>
              <a:t>{ </a:t>
            </a:r>
            <a:r>
              <a:rPr lang="nb-NO" sz="2000" b="1" i="1" smtClean="0">
                <a:solidFill>
                  <a:schemeClr val="accent1"/>
                </a:solidFill>
              </a:rPr>
              <a:t>og </a:t>
            </a:r>
            <a:r>
              <a:rPr lang="nb-NO" sz="2400" b="1" smtClean="0"/>
              <a:t>}</a:t>
            </a:r>
            <a:r>
              <a:rPr lang="nb-NO" sz="2000" b="1" i="1" smtClean="0">
                <a:solidFill>
                  <a:schemeClr val="accent1"/>
                </a:solidFill>
              </a:rPr>
              <a:t>.</a:t>
            </a:r>
            <a:endParaRPr lang="nb-NO" sz="2000" b="1">
              <a:solidFill>
                <a:schemeClr val="accent2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1283108" y="3564954"/>
            <a:ext cx="31801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000" b="1" smtClean="0">
                <a:solidFill>
                  <a:schemeClr val="accent6"/>
                </a:solidFill>
              </a:rPr>
              <a:t>If</a:t>
            </a:r>
            <a:r>
              <a:rPr lang="nb-NO" sz="2000" smtClean="0"/>
              <a:t> (sensorValue &lt; 300) </a:t>
            </a:r>
            <a:r>
              <a:rPr lang="nb-NO" sz="2000" b="1" smtClean="0"/>
              <a:t>{</a:t>
            </a:r>
          </a:p>
          <a:p>
            <a:pPr>
              <a:lnSpc>
                <a:spcPct val="150000"/>
              </a:lnSpc>
            </a:pPr>
            <a:r>
              <a:rPr lang="nb-NO" sz="2000"/>
              <a:t> </a:t>
            </a:r>
            <a:r>
              <a:rPr lang="nb-NO" sz="2000" smtClean="0"/>
              <a:t>   </a:t>
            </a:r>
            <a:r>
              <a:rPr lang="nb-NO" sz="2000" smtClean="0">
                <a:solidFill>
                  <a:schemeClr val="accent6"/>
                </a:solidFill>
              </a:rPr>
              <a:t>digitalWrite</a:t>
            </a:r>
            <a:r>
              <a:rPr lang="nb-NO" sz="2000" smtClean="0"/>
              <a:t>(ledPin, </a:t>
            </a:r>
            <a:r>
              <a:rPr lang="nb-NO" sz="2000" smtClean="0">
                <a:solidFill>
                  <a:schemeClr val="accent5"/>
                </a:solidFill>
              </a:rPr>
              <a:t>HIGH</a:t>
            </a:r>
            <a:r>
              <a:rPr lang="nb-NO" sz="2000" smtClean="0"/>
              <a:t>);</a:t>
            </a:r>
          </a:p>
          <a:p>
            <a:pPr>
              <a:lnSpc>
                <a:spcPct val="150000"/>
              </a:lnSpc>
            </a:pPr>
            <a:r>
              <a:rPr lang="nb-NO" sz="2000"/>
              <a:t> </a:t>
            </a:r>
            <a:r>
              <a:rPr lang="nb-NO" sz="2000" smtClean="0"/>
              <a:t>   </a:t>
            </a:r>
            <a:r>
              <a:rPr lang="nb-NO" sz="2000" smtClean="0">
                <a:solidFill>
                  <a:schemeClr val="accent6"/>
                </a:solidFill>
              </a:rPr>
              <a:t>tone</a:t>
            </a:r>
            <a:r>
              <a:rPr lang="nb-NO" sz="2000" smtClean="0"/>
              <a:t>(buzzerPin, 500);</a:t>
            </a:r>
          </a:p>
          <a:p>
            <a:pPr>
              <a:lnSpc>
                <a:spcPct val="150000"/>
              </a:lnSpc>
            </a:pPr>
            <a:r>
              <a:rPr lang="nb-NO" sz="2000" smtClean="0"/>
              <a:t>    </a:t>
            </a:r>
            <a:r>
              <a:rPr lang="nb-NO" sz="2000" smtClean="0">
                <a:solidFill>
                  <a:schemeClr val="accent6"/>
                </a:solidFill>
              </a:rPr>
              <a:t>Serial.println</a:t>
            </a:r>
            <a:r>
              <a:rPr lang="nb-NO" sz="2000" smtClean="0"/>
              <a:t>(″ALARM!″);</a:t>
            </a:r>
          </a:p>
          <a:p>
            <a:pPr>
              <a:lnSpc>
                <a:spcPct val="150000"/>
              </a:lnSpc>
            </a:pPr>
            <a:r>
              <a:rPr lang="nb-NO" sz="2000" b="1"/>
              <a:t>}</a:t>
            </a:r>
          </a:p>
        </p:txBody>
      </p:sp>
      <p:sp>
        <p:nvSpPr>
          <p:cNvPr id="9" name="Rektangel 8"/>
          <p:cNvSpPr/>
          <p:nvPr/>
        </p:nvSpPr>
        <p:spPr>
          <a:xfrm>
            <a:off x="3628103" y="3716594"/>
            <a:ext cx="191729" cy="376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3" name="Rektangel 12"/>
          <p:cNvSpPr/>
          <p:nvPr/>
        </p:nvSpPr>
        <p:spPr>
          <a:xfrm>
            <a:off x="1344561" y="5535561"/>
            <a:ext cx="191729" cy="376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516194" y="-19956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Programbyggeklosser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377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9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23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Variabler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Konstanter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283975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400" b="1" smtClean="0">
                <a:ea typeface="ＭＳ Ｐゴシック" panose="020B0600070205080204" pitchFamily="34" charset="-128"/>
              </a:rPr>
              <a:t>Hva er en variabel?</a:t>
            </a:r>
            <a:endParaRPr lang="en-US" altLang="nb-NO" sz="240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Et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navn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som tar vare på informasjon/verdier som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behandles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endres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i løpet av programkjøringen</a:t>
            </a:r>
          </a:p>
          <a:p>
            <a:pPr defTabSz="914400" eaLnBrk="1" hangingPunct="1">
              <a:lnSpc>
                <a:spcPct val="200000"/>
              </a:lnSpc>
            </a:pPr>
            <a:r>
              <a:rPr lang="en-US" altLang="nb-NO" sz="2400" b="1" smtClean="0">
                <a:ea typeface="ＭＳ Ｐゴシック" panose="020B0600070205080204" pitchFamily="34" charset="-128"/>
              </a:rPr>
              <a:t>Variabler gis verdier ved tilordning</a:t>
            </a:r>
            <a:endParaRPr lang="en-US" altLang="nb-NO" sz="240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Vi bruker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tilordningsoperatoren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=</a:t>
            </a:r>
            <a:endParaRPr lang="en-US" altLang="nb-NO" sz="2000" b="1" i="1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Format:       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variabel  =  uttrykk</a:t>
            </a:r>
          </a:p>
          <a:p>
            <a:pPr lvl="1" defTabSz="914400" eaLnBrk="1" hangingPunct="1">
              <a:lnSpc>
                <a:spcPct val="80000"/>
              </a:lnSpc>
            </a:pPr>
            <a:endParaRPr lang="en-US" altLang="nb-NO" sz="2000" b="1" i="1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endParaRPr lang="en-US" altLang="nb-NO" sz="2000" b="1" i="1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endParaRPr lang="en-US" altLang="nb-NO" sz="2000" b="1" i="1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marL="393700" lvl="1" indent="0" defTabSz="914400" eaLnBrk="1" hangingPunct="1">
              <a:lnSpc>
                <a:spcPct val="80000"/>
              </a:lnSpc>
              <a:buNone/>
            </a:pPr>
            <a:endParaRPr lang="en-US" altLang="nb-NO" sz="2000" b="1" i="1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</a:t>
            </a:r>
            <a:r>
              <a:rPr lang="en-US" altLang="nb-NO" sz="2000" b="1" i="1">
                <a:solidFill>
                  <a:schemeClr val="accent1"/>
                </a:solidFill>
                <a:ea typeface="ＭＳ Ｐゴシック" panose="020B0600070205080204" pitchFamily="34" charset="-128"/>
              </a:rPr>
              <a:t>:  </a:t>
            </a:r>
            <a:r>
              <a:rPr lang="en-US" altLang="nb-NO" sz="2000" b="1" i="1">
                <a:ea typeface="ＭＳ Ｐゴシック" panose="020B0600070205080204" pitchFamily="34" charset="-128"/>
              </a:rPr>
              <a:t>sensorValue =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500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 x = 2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hastighet</a:t>
            </a:r>
            <a:r>
              <a:rPr lang="en-US" altLang="nb-NO" sz="1800" b="1" i="1" smtClean="0">
                <a:ea typeface="ＭＳ Ｐゴシック" panose="020B0600070205080204" pitchFamily="34" charset="-128"/>
              </a:rPr>
              <a:t> = 80</a:t>
            </a:r>
          </a:p>
          <a:p>
            <a:pPr lvl="1" defTabSz="914400" eaLnBrk="1" hangingPunct="1">
              <a:lnSpc>
                <a:spcPct val="80000"/>
              </a:lnSpc>
            </a:pPr>
            <a:endParaRPr lang="en-US" altLang="nb-NO" sz="2000">
              <a:ea typeface="ＭＳ Ｐゴシック" panose="020B0600070205080204" pitchFamily="34" charset="-128"/>
            </a:endParaRPr>
          </a:p>
        </p:txBody>
      </p:sp>
      <p:grpSp>
        <p:nvGrpSpPr>
          <p:cNvPr id="20" name="Gruppe 19"/>
          <p:cNvGrpSpPr/>
          <p:nvPr/>
        </p:nvGrpSpPr>
        <p:grpSpPr>
          <a:xfrm>
            <a:off x="1027045" y="3650226"/>
            <a:ext cx="2218877" cy="809948"/>
            <a:chOff x="1027045" y="3650226"/>
            <a:chExt cx="2218877" cy="809948"/>
          </a:xfrm>
        </p:grpSpPr>
        <p:sp>
          <p:nvSpPr>
            <p:cNvPr id="3" name="TekstSylinder 2"/>
            <p:cNvSpPr txBox="1"/>
            <p:nvPr/>
          </p:nvSpPr>
          <p:spPr>
            <a:xfrm>
              <a:off x="1027045" y="4090842"/>
              <a:ext cx="2218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i="1">
                  <a:solidFill>
                    <a:schemeClr val="accent2"/>
                  </a:solidFill>
                </a:rPr>
                <a:t>n</a:t>
              </a:r>
              <a:r>
                <a:rPr lang="nb-NO" b="1" i="1" smtClean="0">
                  <a:solidFill>
                    <a:schemeClr val="accent2"/>
                  </a:solidFill>
                </a:rPr>
                <a:t>avnet på variabelen</a:t>
              </a:r>
              <a:endParaRPr lang="nb-NO" b="1" i="1">
                <a:solidFill>
                  <a:schemeClr val="accent2"/>
                </a:solidFill>
              </a:endParaRPr>
            </a:p>
          </p:txBody>
        </p:sp>
        <p:cxnSp>
          <p:nvCxnSpPr>
            <p:cNvPr id="6" name="Rett pil 5"/>
            <p:cNvCxnSpPr>
              <a:stCxn id="3" idx="0"/>
            </p:cNvCxnSpPr>
            <p:nvPr/>
          </p:nvCxnSpPr>
          <p:spPr>
            <a:xfrm flipV="1">
              <a:off x="2136484" y="3650226"/>
              <a:ext cx="628839" cy="4406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uppe 20"/>
          <p:cNvGrpSpPr/>
          <p:nvPr/>
        </p:nvGrpSpPr>
        <p:grpSpPr>
          <a:xfrm>
            <a:off x="3815768" y="3650226"/>
            <a:ext cx="2540787" cy="809948"/>
            <a:chOff x="3815768" y="3650226"/>
            <a:chExt cx="2540787" cy="809948"/>
          </a:xfrm>
        </p:grpSpPr>
        <p:sp>
          <p:nvSpPr>
            <p:cNvPr id="7" name="TekstSylinder 6"/>
            <p:cNvSpPr txBox="1"/>
            <p:nvPr/>
          </p:nvSpPr>
          <p:spPr>
            <a:xfrm>
              <a:off x="3815768" y="4090842"/>
              <a:ext cx="2540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i="1">
                  <a:solidFill>
                    <a:schemeClr val="accent2"/>
                  </a:solidFill>
                </a:rPr>
                <a:t>v</a:t>
              </a:r>
              <a:r>
                <a:rPr lang="nb-NO" b="1" i="1" smtClean="0">
                  <a:solidFill>
                    <a:schemeClr val="accent2"/>
                  </a:solidFill>
                </a:rPr>
                <a:t>erdien på variabelen</a:t>
              </a:r>
              <a:endParaRPr lang="nb-NO" b="1" i="1">
                <a:solidFill>
                  <a:schemeClr val="accent2"/>
                </a:solidFill>
              </a:endParaRPr>
            </a:p>
          </p:txBody>
        </p:sp>
        <p:cxnSp>
          <p:nvCxnSpPr>
            <p:cNvPr id="8" name="Rett pil 7"/>
            <p:cNvCxnSpPr>
              <a:stCxn id="7" idx="0"/>
            </p:cNvCxnSpPr>
            <p:nvPr/>
          </p:nvCxnSpPr>
          <p:spPr>
            <a:xfrm flipH="1" flipV="1">
              <a:off x="4358150" y="3650226"/>
              <a:ext cx="728012" cy="4406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Gruppe 18"/>
          <p:cNvGrpSpPr/>
          <p:nvPr/>
        </p:nvGrpSpPr>
        <p:grpSpPr>
          <a:xfrm>
            <a:off x="1552292" y="5467697"/>
            <a:ext cx="6039414" cy="646331"/>
            <a:chOff x="1828374" y="5396130"/>
            <a:chExt cx="6039414" cy="646331"/>
          </a:xfrm>
        </p:grpSpPr>
        <p:grpSp>
          <p:nvGrpSpPr>
            <p:cNvPr id="17" name="Gruppe 16"/>
            <p:cNvGrpSpPr/>
            <p:nvPr/>
          </p:nvGrpSpPr>
          <p:grpSpPr>
            <a:xfrm>
              <a:off x="1828374" y="5500302"/>
              <a:ext cx="3391389" cy="437137"/>
              <a:chOff x="1636645" y="5443063"/>
              <a:chExt cx="3391389" cy="437137"/>
            </a:xfrm>
          </p:grpSpPr>
          <p:sp>
            <p:nvSpPr>
              <p:cNvPr id="12" name="TekstSylinder 11"/>
              <p:cNvSpPr txBox="1"/>
              <p:nvPr/>
            </p:nvSpPr>
            <p:spPr>
              <a:xfrm>
                <a:off x="1636645" y="5476966"/>
                <a:ext cx="13451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1" i="1" smtClean="0">
                    <a:solidFill>
                      <a:schemeClr val="accent2"/>
                    </a:solidFill>
                  </a:rPr>
                  <a:t>sensorValue</a:t>
                </a:r>
                <a:endParaRPr lang="nb-NO" b="1" i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Rektangel 13"/>
              <p:cNvSpPr/>
              <p:nvPr/>
            </p:nvSpPr>
            <p:spPr>
              <a:xfrm>
                <a:off x="4462893" y="5443063"/>
                <a:ext cx="565141" cy="43713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nb-NO" smtClean="0"/>
                  <a:t>500</a:t>
                </a:r>
                <a:endParaRPr lang="nb-NO"/>
              </a:p>
            </p:txBody>
          </p:sp>
          <p:cxnSp>
            <p:nvCxnSpPr>
              <p:cNvPr id="16" name="Rett pil 15"/>
              <p:cNvCxnSpPr/>
              <p:nvPr/>
            </p:nvCxnSpPr>
            <p:spPr>
              <a:xfrm>
                <a:off x="2981821" y="5661632"/>
                <a:ext cx="126571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18" name="TekstSylinder 17"/>
            <p:cNvSpPr txBox="1"/>
            <p:nvPr/>
          </p:nvSpPr>
          <p:spPr>
            <a:xfrm>
              <a:off x="5577802" y="5396130"/>
              <a:ext cx="22899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mtClean="0"/>
                <a:t>sensorValue referer til</a:t>
              </a:r>
            </a:p>
            <a:p>
              <a:r>
                <a:rPr lang="nb-NO" smtClean="0"/>
                <a:t>verdien 500 i memory</a:t>
              </a:r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49289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23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Variabler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Konstanter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490453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400" b="1" smtClean="0">
                <a:ea typeface="ＭＳ Ｐゴシック" panose="020B0600070205080204" pitchFamily="34" charset="-128"/>
              </a:rPr>
              <a:t>Hva er en konstant?</a:t>
            </a:r>
            <a:endParaRPr lang="en-US" altLang="nb-NO" sz="240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Et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navn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som tar vare på informasjon/verdier som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ligger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fast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i løpet av programkjøringen</a:t>
            </a: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Eksempel:  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sensorPin = A2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,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 pi = 3,14</a:t>
            </a:r>
            <a:endParaRPr lang="en-US" altLang="nb-NO" sz="200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endParaRPr lang="en-US" altLang="nb-NO" sz="200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400" b="1" smtClean="0">
                <a:ea typeface="ＭＳ Ｐゴシック" panose="020B0600070205080204" pitchFamily="34" charset="-128"/>
              </a:rPr>
              <a:t>Datatyper til variabler og konstanter</a:t>
            </a:r>
            <a:endParaRPr lang="en-US" altLang="nb-NO" sz="240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De kan ta forskjellige typer:</a:t>
            </a:r>
          </a:p>
          <a:p>
            <a:pPr lvl="2" defTabSz="914400" eaLnBrk="1" hangingPunct="1">
              <a:lnSpc>
                <a:spcPct val="80000"/>
              </a:lnSpc>
            </a:pP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Heltall (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int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), desimaltall (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float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), tekststreng (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string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), bokstav/tegn (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char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), boolsk/sannhetsverdi (</a:t>
            </a:r>
            <a:r>
              <a:rPr lang="en-US" altLang="nb-NO" sz="2000" b="1" i="1" smtClean="0">
                <a:ea typeface="ＭＳ Ｐゴシック" panose="020B0600070205080204" pitchFamily="34" charset="-128"/>
              </a:rPr>
              <a:t>boolean</a:t>
            </a:r>
            <a:r>
              <a:rPr lang="en-US" altLang="nb-NO" sz="20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), + +</a:t>
            </a:r>
          </a:p>
          <a:p>
            <a:pPr defTabSz="914400" eaLnBrk="1" hangingPunct="1">
              <a:lnSpc>
                <a:spcPct val="80000"/>
              </a:lnSpc>
            </a:pPr>
            <a:endParaRPr lang="en-US" altLang="nb-NO" sz="2400" b="1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400" b="1" smtClean="0">
                <a:ea typeface="ＭＳ Ｐゴシック" panose="020B0600070205080204" pitchFamily="34" charset="-128"/>
              </a:rPr>
              <a:t>HUSK!  Variabler og konstanter må </a:t>
            </a:r>
            <a:r>
              <a:rPr lang="en-US" altLang="nb-NO" sz="24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deklareres/opprettes</a:t>
            </a:r>
            <a:r>
              <a:rPr lang="en-US" altLang="nb-NO" sz="2400" b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400" b="1" smtClean="0">
                <a:ea typeface="ＭＳ Ｐゴシック" panose="020B0600070205080204" pitchFamily="34" charset="-128"/>
              </a:rPr>
              <a:t>før du kan bruke dem i programmet ditt.</a:t>
            </a:r>
            <a:endParaRPr lang="en-US" altLang="nb-NO" sz="2400">
              <a:ea typeface="ＭＳ Ｐゴシック" panose="020B0600070205080204" pitchFamily="34" charset="-128"/>
            </a:endParaRPr>
          </a:p>
          <a:p>
            <a:pPr marL="393700" lvl="1" indent="0" defTabSz="914400" eaLnBrk="1" hangingPunct="1">
              <a:lnSpc>
                <a:spcPct val="80000"/>
              </a:lnSpc>
              <a:buNone/>
            </a:pPr>
            <a:endParaRPr lang="en-US" altLang="nb-NO" sz="2000">
              <a:ea typeface="ＭＳ Ｐゴシック" panose="020B0600070205080204" pitchFamily="34" charset="-128"/>
            </a:endParaRPr>
          </a:p>
          <a:p>
            <a:pPr marL="393700" lvl="1" indent="0" defTabSz="914400" eaLnBrk="1" hangingPunct="1">
              <a:lnSpc>
                <a:spcPct val="80000"/>
              </a:lnSpc>
              <a:buNone/>
            </a:pPr>
            <a:endParaRPr lang="en-US" altLang="nb-NO" sz="200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340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9091" y="274637"/>
            <a:ext cx="6035040" cy="6151101"/>
          </a:xfrm>
        </p:spPr>
        <p:txBody>
          <a:bodyPr>
            <a:normAutofit/>
          </a:bodyPr>
          <a:lstStyle/>
          <a:p>
            <a:r>
              <a:rPr lang="nb-NO" dirty="0" smtClean="0"/>
              <a:t>Hjelperessurs 2:</a:t>
            </a:r>
            <a:br>
              <a:rPr lang="nb-NO" dirty="0" smtClean="0"/>
            </a:br>
            <a:r>
              <a:rPr lang="nb-NO" dirty="0" smtClean="0"/>
              <a:t>Variabler og datatyper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nb-NO" sz="2800" dirty="0" smtClean="0">
                <a:solidFill>
                  <a:schemeClr val="tx1"/>
                </a:solidFill>
              </a:rPr>
              <a:t>- Sjekk ut på </a:t>
            </a:r>
            <a:r>
              <a:rPr lang="nb-NO" sz="2800" dirty="0" err="1" smtClean="0">
                <a:solidFill>
                  <a:schemeClr val="tx1"/>
                </a:solidFill>
              </a:rPr>
              <a:t>Blackboard</a:t>
            </a:r>
            <a:r>
              <a:rPr lang="nb-NO" sz="2800" dirty="0" smtClean="0">
                <a:solidFill>
                  <a:schemeClr val="tx1"/>
                </a:solidFill>
              </a:rPr>
              <a:t>!</a:t>
            </a:r>
            <a:endParaRPr lang="nb-NO" sz="2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4" y="743988"/>
            <a:ext cx="2480191" cy="23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43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83210" y="2377633"/>
            <a:ext cx="7772400" cy="901094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chemeClr val="accent5"/>
                </a:solidFill>
              </a:rPr>
              <a:t>I/O – Input/Output i </a:t>
            </a:r>
            <a:r>
              <a:rPr lang="nb-NO" sz="4000" dirty="0" err="1" smtClean="0">
                <a:solidFill>
                  <a:schemeClr val="accent5"/>
                </a:solidFill>
              </a:rPr>
              <a:t>Arduinoen</a:t>
            </a:r>
            <a:endParaRPr lang="nb-NO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526869" y="-68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r>
              <a:rPr lang="en-US" altLang="nb-NO" sz="40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Læringsmål</a:t>
            </a:r>
            <a:endParaRPr lang="en-US" altLang="nb-NO" b="1" dirty="0" smtClean="0">
              <a:solidFill>
                <a:schemeClr val="accent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26869" y="1771696"/>
            <a:ext cx="8229600" cy="508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lvl="1" indent="0" defTabSz="914400" eaLnBrk="1" hangingPunct="1">
              <a:buNone/>
            </a:pP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Etter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denne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modulen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skal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du</a:t>
            </a: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Forstå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betydningen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av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Input/Output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Være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stand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til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å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programmere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enkel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I/O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på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Arduinoen</a:t>
            </a:r>
            <a:endParaRPr lang="en-US" altLang="nb-NO" sz="19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Beherske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I/O-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instruksjonene</a:t>
            </a:r>
            <a:endParaRPr lang="en-US" altLang="nb-NO" sz="1900" b="1" dirty="0" smtClean="0">
              <a:ea typeface="ＭＳ Ｐゴシック" panose="020B0600070205080204" pitchFamily="34" charset="-128"/>
            </a:endParaRPr>
          </a:p>
          <a:p>
            <a:pPr lvl="3" defTabSz="914400" eaLnBrk="1" hangingPunct="1">
              <a:spcBef>
                <a:spcPts val="600"/>
              </a:spcBef>
            </a:pPr>
            <a:r>
              <a:rPr lang="en-US" altLang="nb-NO" sz="18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digitalWrite</a:t>
            </a:r>
            <a:endParaRPr lang="en-US" altLang="nb-NO" sz="18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3" defTabSz="914400" eaLnBrk="1" hangingPunct="1">
              <a:spcBef>
                <a:spcPts val="600"/>
              </a:spcBef>
            </a:pPr>
            <a:r>
              <a:rPr lang="en-US" altLang="nb-NO" sz="18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digitalRead</a:t>
            </a:r>
            <a:endParaRPr lang="en-US" altLang="nb-NO" sz="18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3" defTabSz="914400" eaLnBrk="1" hangingPunct="1">
              <a:spcBef>
                <a:spcPts val="600"/>
              </a:spcBef>
            </a:pPr>
            <a:r>
              <a:rPr lang="en-US" altLang="nb-NO" sz="18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analogRead</a:t>
            </a:r>
            <a:endParaRPr lang="en-US" altLang="nb-NO" sz="26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891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Du husker </a:t>
            </a:r>
            <a:r>
              <a:rPr lang="nb-NO" sz="4000" dirty="0" err="1" smtClean="0"/>
              <a:t>Arduino</a:t>
            </a:r>
            <a:r>
              <a:rPr lang="nb-NO" sz="4000" dirty="0" smtClean="0"/>
              <a:t>-kortets elementer?</a:t>
            </a:r>
            <a:endParaRPr lang="nb-NO" sz="4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15596" r="12669" b="11801"/>
          <a:stretch>
            <a:fillRect/>
          </a:stretch>
        </p:blipFill>
        <p:spPr bwMode="auto">
          <a:xfrm>
            <a:off x="3193951" y="1582843"/>
            <a:ext cx="2654877" cy="396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57200" y="2178271"/>
            <a:ext cx="266017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 err="1" smtClean="0">
                <a:solidFill>
                  <a:schemeClr val="accent2"/>
                </a:solidFill>
                <a:latin typeface="Calibri" panose="020F0502020204030204" pitchFamily="34" charset="0"/>
              </a:rPr>
              <a:t>Arduinoen</a:t>
            </a:r>
            <a:endParaRPr lang="nb-NO" altLang="nb-NO" sz="2000" b="1" dirty="0" smtClean="0">
              <a:solidFill>
                <a:schemeClr val="accent2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 smtClean="0">
                <a:solidFill>
                  <a:schemeClr val="accent2"/>
                </a:solidFill>
                <a:latin typeface="Calibri" panose="020F0502020204030204" pitchFamily="34" charset="0"/>
              </a:rPr>
              <a:t>(mikrokontrolleren)</a:t>
            </a:r>
            <a:endParaRPr lang="nb-NO" altLang="nb-NO" sz="20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725134" y="1746308"/>
            <a:ext cx="196166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>
                <a:solidFill>
                  <a:schemeClr val="accent1"/>
                </a:solidFill>
                <a:latin typeface="Calibri" panose="020F0502020204030204" pitchFamily="34" charset="0"/>
              </a:rPr>
              <a:t>USB-porten: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1800" b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Arduino</a:t>
            </a:r>
            <a:r>
              <a:rPr lang="nb-NO" altLang="nb-NO" sz="1800" b="1" dirty="0">
                <a:solidFill>
                  <a:schemeClr val="accent1"/>
                </a:solidFill>
                <a:latin typeface="Calibri" panose="020F0502020204030204" pitchFamily="34" charset="0"/>
              </a:rPr>
              <a:t> </a:t>
            </a:r>
            <a:r>
              <a:rPr lang="nb-NO" altLang="nb-NO" sz="1800" b="1" dirty="0">
                <a:solidFill>
                  <a:schemeClr val="accent1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 PC </a:t>
            </a:r>
            <a:endParaRPr lang="nb-NO" altLang="nb-NO" sz="1800" b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998023" y="2899948"/>
            <a:ext cx="444026" cy="241271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nb-NO"/>
          </a:p>
        </p:txBody>
      </p:sp>
      <p:sp>
        <p:nvSpPr>
          <p:cNvPr id="9" name="Left Brace 8"/>
          <p:cNvSpPr/>
          <p:nvPr/>
        </p:nvSpPr>
        <p:spPr>
          <a:xfrm>
            <a:off x="2809768" y="4462917"/>
            <a:ext cx="261114" cy="90526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nb-NO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03574" y="4353154"/>
            <a:ext cx="248312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Analog-porten: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 smtClean="0">
                <a:latin typeface="Calibri" panose="020F0502020204030204" pitchFamily="34" charset="0"/>
              </a:rPr>
              <a:t>Inngangspinnene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 smtClean="0">
                <a:latin typeface="Calibri" panose="020F0502020204030204" pitchFamily="34" charset="0"/>
              </a:rPr>
              <a:t>A0-A5</a:t>
            </a:r>
            <a:endParaRPr lang="nb-NO" altLang="nb-NO" sz="2000" b="1" dirty="0">
              <a:latin typeface="Calibri" panose="020F0502020204030204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742036" y="2884635"/>
            <a:ext cx="2227291" cy="1334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551949" y="3546168"/>
            <a:ext cx="271319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800" b="1" dirty="0">
                <a:solidFill>
                  <a:schemeClr val="accent1"/>
                </a:solidFill>
                <a:latin typeface="Calibri" panose="020F0502020204030204" pitchFamily="34" charset="0"/>
              </a:rPr>
              <a:t>Digital-porten: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>
                <a:latin typeface="Calibri" panose="020F0502020204030204" pitchFamily="34" charset="0"/>
              </a:rPr>
              <a:t>I</a:t>
            </a:r>
            <a:r>
              <a:rPr lang="nb-NO" altLang="nb-NO" sz="2000" b="1" dirty="0" smtClean="0">
                <a:latin typeface="Calibri" panose="020F0502020204030204" pitchFamily="34" charset="0"/>
              </a:rPr>
              <a:t>nn-</a:t>
            </a:r>
            <a:r>
              <a:rPr lang="nb-NO" altLang="nb-NO" sz="2000" b="1" dirty="0">
                <a:latin typeface="Calibri" panose="020F0502020204030204" pitchFamily="34" charset="0"/>
              </a:rPr>
              <a:t>/</a:t>
            </a:r>
            <a:r>
              <a:rPr lang="nb-NO" altLang="nb-NO" sz="2000" b="1" dirty="0" smtClean="0">
                <a:latin typeface="Calibri" panose="020F0502020204030204" pitchFamily="34" charset="0"/>
              </a:rPr>
              <a:t>ut-pinnene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000" b="1" dirty="0" smtClean="0">
                <a:latin typeface="Calibri" panose="020F0502020204030204" pitchFamily="34" charset="0"/>
              </a:rPr>
              <a:t>D0-D13</a:t>
            </a:r>
            <a:endParaRPr lang="nb-NO" altLang="nb-NO" sz="2000" b="1" dirty="0">
              <a:latin typeface="Calibri" panose="020F0502020204030204" pitchFamily="3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5456786" y="1895090"/>
            <a:ext cx="1209349" cy="1395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725134" y="2644941"/>
            <a:ext cx="1756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Reset-knappen</a:t>
            </a:r>
            <a:endParaRPr lang="nb-NO" b="1" dirty="0">
              <a:solidFill>
                <a:schemeClr val="accent6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5809213" y="2419502"/>
            <a:ext cx="972392" cy="4413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09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0" grpId="0"/>
      <p:bldP spid="12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-83925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Inputs / Outputs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57200" y="1724891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nb-NO" b="1" dirty="0"/>
              <a:t>Operasjoner på I/O-pinnene </a:t>
            </a:r>
            <a:r>
              <a:rPr lang="nb-NO" dirty="0"/>
              <a:t>(Inngangs-/Utgangs-pinnene)</a:t>
            </a:r>
          </a:p>
          <a:p>
            <a:pPr lvl="1"/>
            <a:r>
              <a:rPr lang="nb-NO" dirty="0" smtClean="0"/>
              <a:t>Dette er </a:t>
            </a:r>
            <a:r>
              <a:rPr lang="nb-NO" u="sng" dirty="0" smtClean="0"/>
              <a:t>grunnprinsippet i programmering av mikrokontrollere</a:t>
            </a:r>
            <a:r>
              <a:rPr lang="nb-NO" dirty="0" smtClean="0"/>
              <a:t>: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nb-NO" dirty="0" smtClean="0"/>
              <a:t>		</a:t>
            </a:r>
            <a:r>
              <a:rPr lang="nb-NO" b="1" dirty="0" smtClean="0">
                <a:solidFill>
                  <a:schemeClr val="accent1"/>
                </a:solidFill>
              </a:rPr>
              <a:t>Mikrokontrolleren kommuniserer</a:t>
            </a:r>
          </a:p>
          <a:p>
            <a:pPr marL="457200" lvl="1" indent="0">
              <a:spcBef>
                <a:spcPts val="600"/>
              </a:spcBef>
              <a:buNone/>
            </a:pPr>
            <a:r>
              <a:rPr lang="nb-NO" b="1" dirty="0">
                <a:solidFill>
                  <a:schemeClr val="accent1"/>
                </a:solidFill>
              </a:rPr>
              <a:t>	</a:t>
            </a:r>
            <a:r>
              <a:rPr lang="nb-NO" b="1" dirty="0" smtClean="0">
                <a:solidFill>
                  <a:schemeClr val="accent1"/>
                </a:solidFill>
              </a:rPr>
              <a:t>	med omverden via sin I/O</a:t>
            </a:r>
          </a:p>
          <a:p>
            <a:endParaRPr lang="nb-NO" dirty="0"/>
          </a:p>
          <a:p>
            <a:r>
              <a:rPr lang="nb-NO" b="1" dirty="0" smtClean="0"/>
              <a:t>Typiske operasjoner</a:t>
            </a:r>
            <a:r>
              <a:rPr lang="nb-NO" dirty="0" smtClean="0"/>
              <a:t>:</a:t>
            </a:r>
          </a:p>
          <a:p>
            <a:pPr lvl="1"/>
            <a:r>
              <a:rPr lang="nb-NO" dirty="0" smtClean="0"/>
              <a:t>Lese av en tilknyttet sensor</a:t>
            </a:r>
          </a:p>
          <a:p>
            <a:pPr lvl="1"/>
            <a:r>
              <a:rPr lang="nb-NO" dirty="0" smtClean="0"/>
              <a:t>Styre en motor</a:t>
            </a:r>
          </a:p>
          <a:p>
            <a:pPr lvl="1"/>
            <a:r>
              <a:rPr lang="nb-NO" dirty="0" smtClean="0"/>
              <a:t>Lese av en trykknapp</a:t>
            </a:r>
          </a:p>
          <a:p>
            <a:pPr lvl="1"/>
            <a:r>
              <a:rPr lang="nb-NO" dirty="0" smtClean="0"/>
              <a:t>Skru av/på en LED</a:t>
            </a:r>
            <a:endParaRPr lang="nb-NO" dirty="0"/>
          </a:p>
          <a:p>
            <a:pPr lvl="1"/>
            <a:endParaRPr lang="nb-NO" dirty="0" smtClean="0"/>
          </a:p>
          <a:p>
            <a:r>
              <a:rPr lang="nb-NO" dirty="0" smtClean="0"/>
              <a:t>Vi benytter </a:t>
            </a:r>
            <a:r>
              <a:rPr lang="nb-NO" b="1" dirty="0" smtClean="0"/>
              <a:t>I/O-instruksjoner</a:t>
            </a:r>
            <a:r>
              <a:rPr lang="nb-NO" dirty="0" smtClean="0"/>
              <a:t> for disse </a:t>
            </a:r>
            <a:r>
              <a:rPr lang="nb-NO" dirty="0" smtClean="0"/>
              <a:t>operasjonene</a:t>
            </a:r>
            <a:endParaRPr lang="nb-NO" dirty="0"/>
          </a:p>
          <a:p>
            <a:endParaRPr lang="nb-NO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7200" y="1045107"/>
            <a:ext cx="3605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>
                <a:solidFill>
                  <a:schemeClr val="accent1"/>
                </a:solidFill>
              </a:rPr>
              <a:t>e</a:t>
            </a:r>
            <a:r>
              <a:rPr lang="nb-NO" sz="2000" b="1" dirty="0" smtClean="0">
                <a:solidFill>
                  <a:schemeClr val="accent1"/>
                </a:solidFill>
              </a:rPr>
              <a:t>ller også: Innganger / Utganger</a:t>
            </a:r>
            <a:endParaRPr lang="nb-NO" sz="2000" b="1" dirty="0">
              <a:solidFill>
                <a:schemeClr val="accent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1309254" y="2680133"/>
            <a:ext cx="415637" cy="23899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0616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5256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Inputs / Outputs:  Litt forenklet sett</a:t>
            </a:r>
            <a:endParaRPr lang="nb-NO" sz="4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9" t="15596" r="12669" b="11801"/>
          <a:stretch>
            <a:fillRect/>
          </a:stretch>
        </p:blipFill>
        <p:spPr bwMode="auto">
          <a:xfrm>
            <a:off x="3440980" y="2535382"/>
            <a:ext cx="1997361" cy="29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2916" y="3496769"/>
            <a:ext cx="1737848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Lysmåling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Temperatur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Lyd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Nivå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Fuktighet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Motion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361978" y="2188541"/>
            <a:ext cx="20415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3200" b="1" dirty="0" err="1">
                <a:solidFill>
                  <a:schemeClr val="accent1"/>
                </a:solidFill>
                <a:latin typeface="Calibri" panose="020F0502020204030204" pitchFamily="34" charset="0"/>
              </a:rPr>
              <a:t>Aktuatorer</a:t>
            </a:r>
            <a:endParaRPr lang="nb-NO" altLang="nb-NO" sz="3200" b="1" dirty="0">
              <a:solidFill>
                <a:schemeClr val="accent1"/>
              </a:solidFill>
              <a:latin typeface="Calibri" panose="020F050202020403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Pådrag</a:t>
            </a:r>
            <a:endParaRPr lang="nb-NO" altLang="nb-NO" sz="2000" b="1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72708" y="2188541"/>
            <a:ext cx="16843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3200" b="1" dirty="0">
                <a:solidFill>
                  <a:schemeClr val="accent1"/>
                </a:solidFill>
                <a:latin typeface="Calibri" panose="020F0502020204030204" pitchFamily="34" charset="0"/>
              </a:rPr>
              <a:t>Sensorer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Måle</a:t>
            </a:r>
            <a:endParaRPr lang="nb-NO" altLang="nb-NO" sz="2000" b="1" i="1" dirty="0">
              <a:solidFill>
                <a:schemeClr val="accent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5520" y="3607555"/>
            <a:ext cx="1970411" cy="17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 err="1">
                <a:solidFill>
                  <a:schemeClr val="accent5">
                    <a:lumMod val="75000"/>
                  </a:schemeClr>
                </a:solidFill>
              </a:rPr>
              <a:t>Alarmbuzzer</a:t>
            </a:r>
            <a:endParaRPr lang="nb-NO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Lysdioder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Motor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Display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Varme</a:t>
            </a:r>
          </a:p>
          <a:p>
            <a:pPr marL="457200" indent="-457200">
              <a:buFont typeface="Wingdings" panose="05000000000000000000" pitchFamily="2" charset="2"/>
              <a:buChar char="ü"/>
              <a:defRPr/>
            </a:pPr>
            <a:r>
              <a:rPr lang="nb-NO" dirty="0">
                <a:solidFill>
                  <a:schemeClr val="accent5">
                    <a:lumMod val="75000"/>
                  </a:schemeClr>
                </a:solidFill>
              </a:rPr>
              <a:t>Svitsje (av/på)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3178" y="5743508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 smtClean="0">
                <a:solidFill>
                  <a:schemeClr val="accent5"/>
                </a:solidFill>
              </a:rPr>
              <a:t>Inputs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8341" y="5743508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dirty="0" smtClean="0">
                <a:solidFill>
                  <a:schemeClr val="accent5"/>
                </a:solidFill>
              </a:rPr>
              <a:t>Outputs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2708" y="1220957"/>
            <a:ext cx="6504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dirty="0" smtClean="0">
                <a:solidFill>
                  <a:schemeClr val="accent1"/>
                </a:solidFill>
              </a:rPr>
              <a:t>Forenklet fordi  bl.a. trykknapper kobles til på Digitalporten</a:t>
            </a:r>
            <a:endParaRPr lang="nb-NO" sz="2000" b="1" dirty="0">
              <a:solidFill>
                <a:schemeClr val="accent1"/>
              </a:solidFill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5696717" y="3710103"/>
            <a:ext cx="709866" cy="1297126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2434535" y="3725369"/>
            <a:ext cx="709866" cy="1297126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14" y="1570575"/>
            <a:ext cx="780063" cy="78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b-NO" dirty="0" smtClean="0"/>
              <a:t>Vi prøver ut SRS!</a:t>
            </a:r>
            <a:endParaRPr lang="nb-NO" dirty="0"/>
          </a:p>
        </p:txBody>
      </p:sp>
      <p:pic>
        <p:nvPicPr>
          <p:cNvPr id="6" name="Picture 2" descr="Bilderesultat for group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64" y="2743375"/>
            <a:ext cx="638587" cy="63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14" y="3888579"/>
            <a:ext cx="1035974" cy="1918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3872" y="1698996"/>
            <a:ext cx="5018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 smtClean="0"/>
              <a:t>Egenrefleksjon/Quiz:	   Tenk selv</a:t>
            </a:r>
            <a:endParaRPr lang="nb-NO" sz="2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703872" y="2801058"/>
            <a:ext cx="6111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 smtClean="0"/>
              <a:t>Grupperefleksjon:	  Tenk og drøft i team</a:t>
            </a:r>
            <a:endParaRPr lang="nb-NO" sz="2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703872" y="4353755"/>
            <a:ext cx="4934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b="1" dirty="0" smtClean="0"/>
              <a:t>Og nå:  Fram med mobilene! </a:t>
            </a:r>
            <a:r>
              <a:rPr lang="nb-NO" sz="4000" b="1" dirty="0" smtClean="0">
                <a:solidFill>
                  <a:srgbClr val="FFC000"/>
                </a:solidFill>
                <a:sym typeface="Wingdings" panose="05000000000000000000" pitchFamily="2" charset="2"/>
              </a:rPr>
              <a:t></a:t>
            </a:r>
            <a:endParaRPr lang="nb-NO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44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651" y="1484459"/>
            <a:ext cx="3858713" cy="4026889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46165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Definering av Input/Output</a:t>
            </a:r>
            <a:endParaRPr lang="nb-NO" sz="4000" dirty="0"/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99" y="1448811"/>
            <a:ext cx="4855029" cy="4525963"/>
          </a:xfrm>
        </p:spPr>
        <p:txBody>
          <a:bodyPr>
            <a:normAutofit/>
          </a:bodyPr>
          <a:lstStyle/>
          <a:p>
            <a:r>
              <a:rPr lang="nb-NO" sz="2000" b="1" dirty="0" smtClean="0"/>
              <a:t>Inngang eller utgang?</a:t>
            </a:r>
          </a:p>
          <a:p>
            <a:pPr lvl="1"/>
            <a:r>
              <a:rPr lang="nb-NO" sz="2000" dirty="0" smtClean="0"/>
              <a:t>Det må vi fortelle </a:t>
            </a:r>
            <a:r>
              <a:rPr lang="nb-NO" sz="2000" dirty="0" err="1" smtClean="0"/>
              <a:t>Arduinoen</a:t>
            </a:r>
            <a:endParaRPr lang="nb-NO" sz="2000" dirty="0" smtClean="0"/>
          </a:p>
          <a:p>
            <a:pPr lvl="1"/>
            <a:endParaRPr lang="nb-NO" sz="2000" dirty="0"/>
          </a:p>
          <a:p>
            <a:r>
              <a:rPr lang="nb-NO" sz="2000" dirty="0" smtClean="0"/>
              <a:t>Vi benytter </a:t>
            </a:r>
            <a:r>
              <a:rPr lang="nb-NO" sz="2000" dirty="0" err="1" smtClean="0">
                <a:solidFill>
                  <a:schemeClr val="accent6"/>
                </a:solidFill>
              </a:rPr>
              <a:t>pinMode</a:t>
            </a:r>
            <a:r>
              <a:rPr lang="nb-NO" sz="2000" dirty="0" smtClean="0"/>
              <a:t>-instruksjonen i </a:t>
            </a:r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nb-NO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nb-N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nb-NO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sz="2000" dirty="0" smtClean="0">
              <a:cs typeface="Courier New" panose="02070309020205020404" pitchFamily="49" charset="0"/>
            </a:endParaRPr>
          </a:p>
          <a:p>
            <a:endParaRPr lang="nb-NO" sz="2000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b-NO" sz="2000" dirty="0">
                <a:cs typeface="Courier New" panose="02070309020205020404" pitchFamily="49" charset="0"/>
              </a:rPr>
              <a:t> </a:t>
            </a:r>
            <a:r>
              <a:rPr lang="nb-NO" sz="2000" dirty="0" smtClean="0">
                <a:cs typeface="Courier New" panose="02070309020205020404" pitchFamily="49" charset="0"/>
              </a:rPr>
              <a:t>Pinne definert som </a:t>
            </a:r>
            <a:r>
              <a:rPr lang="nb-NO" sz="2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INPUT</a:t>
            </a:r>
            <a:r>
              <a:rPr lang="nb-NO" sz="2000" dirty="0" smtClean="0"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nb-NO" sz="1800" dirty="0" smtClean="0">
                <a:cs typeface="Courier New" panose="02070309020205020404" pitchFamily="49" charset="0"/>
              </a:rPr>
              <a:t>-Vi kan lese av spenning påtrykt den</a:t>
            </a:r>
            <a:endParaRPr lang="nb-NO" sz="1800" dirty="0">
              <a:cs typeface="Courier New" panose="02070309020205020404" pitchFamily="49" charset="0"/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nb-NO" sz="2000" dirty="0" smtClean="0">
                <a:cs typeface="Courier New" panose="02070309020205020404" pitchFamily="49" charset="0"/>
              </a:rPr>
              <a:t> Pinne definert som </a:t>
            </a:r>
            <a:r>
              <a:rPr lang="nb-NO" sz="2000" dirty="0" smtClean="0">
                <a:solidFill>
                  <a:schemeClr val="accent5"/>
                </a:solidFill>
                <a:cs typeface="Courier New" panose="02070309020205020404" pitchFamily="49" charset="0"/>
              </a:rPr>
              <a:t>OUPUT</a:t>
            </a:r>
            <a:r>
              <a:rPr lang="nb-NO" sz="2000" dirty="0" smtClean="0"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nb-NO" sz="1800" dirty="0" smtClean="0">
                <a:cs typeface="Courier New" panose="02070309020205020404" pitchFamily="49" charset="0"/>
              </a:rPr>
              <a:t>-Vi kan påtrykke en spenning ut fra den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228" y="4345089"/>
            <a:ext cx="1495425" cy="333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228" y="3883396"/>
            <a:ext cx="1847850" cy="161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8" y="3412178"/>
            <a:ext cx="1695450" cy="17145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801389" y="2884516"/>
            <a:ext cx="2510839" cy="59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9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4"/>
          <p:cNvSpPr>
            <a:spLocks noGrp="1"/>
          </p:cNvSpPr>
          <p:nvPr>
            <p:ph type="title"/>
          </p:nvPr>
        </p:nvSpPr>
        <p:spPr>
          <a:xfrm>
            <a:off x="457200" y="80385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I/O-instruksjoner</a:t>
            </a:r>
            <a:endParaRPr lang="nb-NO" sz="4000" dirty="0"/>
          </a:p>
        </p:txBody>
      </p:sp>
      <p:sp>
        <p:nvSpPr>
          <p:cNvPr id="7" name="Plassholder for tekst 6"/>
          <p:cNvSpPr>
            <a:spLocks noGrp="1"/>
          </p:cNvSpPr>
          <p:nvPr>
            <p:ph type="body" idx="1"/>
          </p:nvPr>
        </p:nvSpPr>
        <p:spPr>
          <a:xfrm>
            <a:off x="457200" y="1327294"/>
            <a:ext cx="4040188" cy="639762"/>
          </a:xfrm>
        </p:spPr>
        <p:txBody>
          <a:bodyPr anchor="ctr">
            <a:normAutofit/>
          </a:bodyPr>
          <a:lstStyle/>
          <a:p>
            <a:pPr algn="ctr"/>
            <a:r>
              <a:rPr lang="nb-NO" sz="2800" u="sng" dirty="0" smtClean="0">
                <a:solidFill>
                  <a:schemeClr val="accent4"/>
                </a:solidFill>
              </a:rPr>
              <a:t>Digitale Verdier</a:t>
            </a:r>
            <a:endParaRPr lang="nb-NO" sz="2800" u="sng" dirty="0">
              <a:solidFill>
                <a:schemeClr val="accent4"/>
              </a:solidFill>
            </a:endParaRPr>
          </a:p>
        </p:txBody>
      </p:sp>
      <p:sp>
        <p:nvSpPr>
          <p:cNvPr id="6" name="Plassholder for innhol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endParaRPr lang="nb-NO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Inngang eller utgang?</a:t>
            </a:r>
          </a:p>
          <a:p>
            <a:pPr marL="914400" lvl="2" indent="0">
              <a:buNone/>
            </a:pPr>
            <a:r>
              <a:rPr lang="nb-NO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endParaRPr lang="nb-NO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Mulige verdier?</a:t>
            </a:r>
          </a:p>
          <a:p>
            <a:pPr marL="914400" lvl="2" indent="0">
              <a:buNone/>
            </a:pPr>
            <a:r>
              <a:rPr lang="nb-NO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HIGH/LOW</a:t>
            </a:r>
            <a:endParaRPr lang="nb-NO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endParaRPr lang="nb-NO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Inngang eller utgang?</a:t>
            </a:r>
          </a:p>
          <a:p>
            <a:pPr marL="914400" lvl="2" indent="0">
              <a:buNone/>
            </a:pPr>
            <a:r>
              <a:rPr lang="nb-NO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endParaRPr lang="nb-NO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Mulige verdier?</a:t>
            </a:r>
          </a:p>
          <a:p>
            <a:pPr marL="914400" lvl="2" indent="0">
              <a:buNone/>
            </a:pPr>
            <a:r>
              <a:rPr lang="nb-NO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HIGH/LOW</a:t>
            </a:r>
            <a:endParaRPr lang="nb-NO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8" name="Plassholder for tekst 7"/>
          <p:cNvSpPr>
            <a:spLocks noGrp="1"/>
          </p:cNvSpPr>
          <p:nvPr>
            <p:ph type="body" sz="quarter" idx="3"/>
          </p:nvPr>
        </p:nvSpPr>
        <p:spPr>
          <a:xfrm>
            <a:off x="4645025" y="1327294"/>
            <a:ext cx="4041775" cy="639762"/>
          </a:xfrm>
        </p:spPr>
        <p:txBody>
          <a:bodyPr anchor="ctr">
            <a:normAutofit/>
          </a:bodyPr>
          <a:lstStyle/>
          <a:p>
            <a:pPr algn="ctr"/>
            <a:r>
              <a:rPr lang="nb-NO" sz="2800" u="sng" dirty="0" smtClean="0">
                <a:solidFill>
                  <a:schemeClr val="accent4"/>
                </a:solidFill>
              </a:rPr>
              <a:t>Analoge Verdier</a:t>
            </a:r>
            <a:endParaRPr lang="nb-NO" sz="2800" u="sng" dirty="0">
              <a:solidFill>
                <a:schemeClr val="accent4"/>
              </a:solidFill>
            </a:endParaRPr>
          </a:p>
        </p:txBody>
      </p:sp>
      <p:sp>
        <p:nvSpPr>
          <p:cNvPr id="9" name="Plassholder for innhold 8"/>
          <p:cNvSpPr>
            <a:spLocks noGrp="1"/>
          </p:cNvSpPr>
          <p:nvPr>
            <p:ph sz="quarter" idx="4"/>
          </p:nvPr>
        </p:nvSpPr>
        <p:spPr>
          <a:xfrm>
            <a:off x="4645024" y="2174875"/>
            <a:ext cx="4041775" cy="3951288"/>
          </a:xfrm>
        </p:spPr>
        <p:txBody>
          <a:bodyPr>
            <a:normAutofit/>
          </a:bodyPr>
          <a:lstStyle/>
          <a:p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endParaRPr lang="nb-NO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Inngang eller utgang?</a:t>
            </a:r>
          </a:p>
          <a:p>
            <a:pPr marL="914400" lvl="2" indent="0">
              <a:buNone/>
            </a:pPr>
            <a:r>
              <a:rPr lang="nb-NO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endParaRPr lang="nb-NO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nb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Mulige verdier?</a:t>
            </a:r>
          </a:p>
          <a:p>
            <a:pPr marL="914400" lvl="2" indent="0">
              <a:buNone/>
            </a:pPr>
            <a:r>
              <a:rPr lang="nb-NO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0-1023</a:t>
            </a:r>
            <a:endParaRPr lang="nb-NO" sz="16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sz="20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b-NO" sz="2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nb-NO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nb-NO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Dette er en spesiell instruksjon som vi kommer tilbake til!</a:t>
            </a:r>
            <a:endParaRPr lang="nb-NO" sz="16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81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1143000"/>
          </a:xfrm>
        </p:spPr>
        <p:txBody>
          <a:bodyPr/>
          <a:lstStyle/>
          <a:p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199" y="1600200"/>
            <a:ext cx="4520317" cy="437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b="1" dirty="0" err="1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nb-NO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(pinne, LOW);</a:t>
            </a:r>
          </a:p>
          <a:p>
            <a:pPr marL="0" indent="0">
              <a:buNone/>
            </a:pPr>
            <a:endParaRPr lang="nb-NO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b-NO" sz="2000" b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nb-N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(pinne, HIGH);</a:t>
            </a:r>
          </a:p>
          <a:p>
            <a:endParaRPr lang="nb-NO" sz="2000" dirty="0" smtClean="0"/>
          </a:p>
          <a:p>
            <a:endParaRPr lang="nb-NO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dirty="0" smtClean="0"/>
              <a:t>Gir ut </a:t>
            </a:r>
            <a:r>
              <a:rPr lang="nb-NO" sz="2000" b="1" dirty="0" smtClean="0"/>
              <a:t>0 eller 5V </a:t>
            </a:r>
            <a:r>
              <a:rPr lang="nb-NO" sz="2000" dirty="0" smtClean="0"/>
              <a:t>spenning på en pinne</a:t>
            </a:r>
          </a:p>
          <a:p>
            <a:endParaRPr lang="nb-NO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dirty="0" smtClean="0"/>
              <a:t>Brukes når vi vil skru noe </a:t>
            </a:r>
            <a:r>
              <a:rPr lang="nb-NO" sz="2000" b="1" dirty="0" smtClean="0"/>
              <a:t>på </a:t>
            </a:r>
            <a:r>
              <a:rPr lang="nb-NO" sz="2000" dirty="0" smtClean="0"/>
              <a:t>eller </a:t>
            </a:r>
            <a:r>
              <a:rPr lang="nb-NO" sz="2000" b="1" dirty="0" smtClean="0"/>
              <a:t>av</a:t>
            </a:r>
            <a:endParaRPr lang="nb-NO" sz="2000" dirty="0"/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516" y="1646238"/>
            <a:ext cx="3724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91758"/>
            <a:ext cx="8229600" cy="1143000"/>
          </a:xfrm>
        </p:spPr>
        <p:txBody>
          <a:bodyPr/>
          <a:lstStyle/>
          <a:p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nb-NO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/Read</a:t>
            </a:r>
            <a:r>
              <a:rPr lang="nb-NO" dirty="0" smtClean="0"/>
              <a:t> - Eksempel</a:t>
            </a:r>
            <a:endParaRPr lang="nb-NO" dirty="0"/>
          </a:p>
        </p:txBody>
      </p:sp>
      <p:pic>
        <p:nvPicPr>
          <p:cNvPr id="4" name="io_hjelperessurs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9275" y="1417638"/>
            <a:ext cx="8045450" cy="4525963"/>
          </a:xfr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21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pic>
        <p:nvPicPr>
          <p:cNvPr id="8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199" y="1600200"/>
            <a:ext cx="5212081" cy="23515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b="1" dirty="0" smtClean="0"/>
              <a:t>Det er koblet en LED på pinne 13. </a:t>
            </a:r>
          </a:p>
          <a:p>
            <a:pPr marL="0" indent="0">
              <a:buNone/>
            </a:pPr>
            <a:r>
              <a:rPr lang="nb-NO" b="1" dirty="0" smtClean="0"/>
              <a:t>LED-en skal skrus på og av kontinuerlig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b="1" dirty="0" smtClean="0"/>
          </a:p>
          <a:p>
            <a:pPr marL="0" indent="0">
              <a:buNone/>
            </a:pPr>
            <a:r>
              <a:rPr lang="nb-NO" b="1" dirty="0" smtClean="0"/>
              <a:t>Hva skulle ha stått i stedet for</a:t>
            </a:r>
          </a:p>
          <a:p>
            <a:pPr marL="0" indent="0">
              <a:buNone/>
            </a:pPr>
            <a:r>
              <a:rPr lang="nb-NO" b="1" dirty="0" smtClean="0"/>
              <a:t>x, y og z?</a:t>
            </a:r>
            <a:endParaRPr lang="nb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z</m:t>
                                </m:r>
                              </m:oMath>
                            </m:oMathPara>
                          </a14:m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b="1" dirty="0" smtClean="0"/>
                                  <m:t>13,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HIGH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LOW</m:t>
                                </m:r>
                              </m:oMath>
                            </m:oMathPara>
                          </a14:m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228274"/>
                  </p:ext>
                </p:extLst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</a:t>
                          </a:r>
                          <a:r>
                            <a:rPr lang="nb-NO" sz="2000" dirty="0" smtClean="0"/>
                            <a:t>, y, </a:t>
                          </a:r>
                          <a:r>
                            <a:rPr lang="nb-NO" sz="2000" dirty="0" smtClean="0"/>
                            <a:t>z</a:t>
                          </a:r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3"/>
                          <a:stretch>
                            <a:fillRect l="-197288" t="-6897" b="-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Bild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329" y="1531189"/>
            <a:ext cx="3356647" cy="317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ledPin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HIGH,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nb-NO" sz="2000" b="1" i="0" baseline="0" dirty="0" smtClean="0"/>
                                <m:t>LOW</m:t>
                              </m:r>
                            </m:oMath>
                          </a14:m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697864"/>
                  </p:ext>
                </p:extLst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5"/>
                          <a:stretch>
                            <a:fillRect l="-19385" t="-6034" r="-104492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991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199" y="1600200"/>
            <a:ext cx="5212081" cy="23515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b="1" dirty="0" smtClean="0"/>
              <a:t>Det er koblet en LED på pinne 13. </a:t>
            </a:r>
          </a:p>
          <a:p>
            <a:pPr marL="0" indent="0">
              <a:buNone/>
            </a:pPr>
            <a:r>
              <a:rPr lang="nb-NO" b="1" dirty="0" smtClean="0"/>
              <a:t>LED-en skal skrus på og av kontinuerlig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b="1" dirty="0" smtClean="0"/>
          </a:p>
          <a:p>
            <a:pPr marL="0" indent="0">
              <a:buNone/>
            </a:pPr>
            <a:r>
              <a:rPr lang="nb-NO" b="1" dirty="0" smtClean="0"/>
              <a:t>Hva skulle ha stått i stedet for</a:t>
            </a:r>
          </a:p>
          <a:p>
            <a:pPr marL="0" indent="0">
              <a:buNone/>
            </a:pPr>
            <a:r>
              <a:rPr lang="nb-NO" b="1" dirty="0" smtClean="0"/>
              <a:t>x, y og z?</a:t>
            </a:r>
            <a:endParaRPr lang="nb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z</m:t>
                                </m:r>
                              </m:oMath>
                            </m:oMathPara>
                          </a14:m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b="1" dirty="0" smtClean="0"/>
                                  <m:t>13,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HIGH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LOW</m:t>
                                </m:r>
                              </m:oMath>
                            </m:oMathPara>
                          </a14:m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228274"/>
                  </p:ext>
                </p:extLst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</a:t>
                          </a:r>
                          <a:r>
                            <a:rPr lang="nb-NO" sz="2000" dirty="0" smtClean="0"/>
                            <a:t>, y, </a:t>
                          </a:r>
                          <a:r>
                            <a:rPr lang="nb-NO" sz="2000" dirty="0" smtClean="0"/>
                            <a:t>z</a:t>
                          </a:r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2"/>
                          <a:stretch>
                            <a:fillRect l="-197288" t="-6897" b="-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30" y="1531189"/>
            <a:ext cx="3356647" cy="317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ledPin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HIGH,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nb-NO" sz="2000" b="1" i="0" baseline="0" dirty="0" smtClean="0"/>
                                <m:t>LOW</m:t>
                              </m:r>
                            </m:oMath>
                          </a14:m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697864"/>
                  </p:ext>
                </p:extLst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4"/>
                          <a:stretch>
                            <a:fillRect l="-19385" t="-6034" r="-104492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Bilderesultat for grou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93" y="274639"/>
            <a:ext cx="974508" cy="9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636818" y="4590377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857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199" y="1600200"/>
            <a:ext cx="5212081" cy="23515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b-NO" b="1" dirty="0" smtClean="0"/>
              <a:t>Det er koblet en LED på pinne 13. </a:t>
            </a:r>
          </a:p>
          <a:p>
            <a:pPr marL="0" indent="0">
              <a:buNone/>
            </a:pPr>
            <a:r>
              <a:rPr lang="nb-NO" b="1" dirty="0" smtClean="0"/>
              <a:t>LED-en skal skrus på og av kontinuerlig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b="1" dirty="0" smtClean="0"/>
          </a:p>
          <a:p>
            <a:pPr marL="0" indent="0">
              <a:buNone/>
            </a:pPr>
            <a:r>
              <a:rPr lang="nb-NO" b="1" dirty="0" smtClean="0"/>
              <a:t>Hva skulle ha stått i stedet for</a:t>
            </a:r>
          </a:p>
          <a:p>
            <a:pPr marL="0" indent="0">
              <a:buNone/>
            </a:pPr>
            <a:r>
              <a:rPr lang="nb-NO" b="1" dirty="0" smtClean="0"/>
              <a:t>x, y og z?</a:t>
            </a:r>
            <a:endParaRPr lang="nb-NO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dirty="0" smtClean="0"/>
                                  <m:t>z</m:t>
                                </m:r>
                              </m:oMath>
                            </m:oMathPara>
                          </a14:m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nb-NO" sz="2000" b="1" dirty="0" smtClean="0"/>
                                  <m:t>13,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HIGH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baseline="0" dirty="0" smtClean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nb-NO" sz="2000" b="1" i="0" baseline="0" dirty="0" smtClean="0"/>
                                  <m:t>LOW</m:t>
                                </m:r>
                              </m:oMath>
                            </m:oMathPara>
                          </a14:m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2228274"/>
                  </p:ext>
                </p:extLst>
              </p:nvPr>
            </p:nvGraphicFramePr>
            <p:xfrm>
              <a:off x="612376" y="4590377"/>
              <a:ext cx="5341857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62822">
                      <a:extLst>
                        <a:ext uri="{9D8B030D-6E8A-4147-A177-3AD203B41FA5}">
                          <a16:colId xmlns:a16="http://schemas.microsoft.com/office/drawing/2014/main" val="2020975874"/>
                        </a:ext>
                      </a:extLst>
                    </a:gridCol>
                    <a:gridCol w="2600720">
                      <a:extLst>
                        <a:ext uri="{9D8B030D-6E8A-4147-A177-3AD203B41FA5}">
                          <a16:colId xmlns:a16="http://schemas.microsoft.com/office/drawing/2014/main" val="1993525112"/>
                        </a:ext>
                      </a:extLst>
                    </a:gridCol>
                    <a:gridCol w="483605">
                      <a:extLst>
                        <a:ext uri="{9D8B030D-6E8A-4147-A177-3AD203B41FA5}">
                          <a16:colId xmlns:a16="http://schemas.microsoft.com/office/drawing/2014/main" val="170062477"/>
                        </a:ext>
                      </a:extLst>
                    </a:gridCol>
                    <a:gridCol w="1794710">
                      <a:extLst>
                        <a:ext uri="{9D8B030D-6E8A-4147-A177-3AD203B41FA5}">
                          <a16:colId xmlns:a16="http://schemas.microsoft.com/office/drawing/2014/main" val="37381703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a)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</a:t>
                          </a:r>
                          <a:r>
                            <a:rPr lang="nb-NO" sz="2000" dirty="0" smtClean="0"/>
                            <a:t>, y, </a:t>
                          </a:r>
                          <a:r>
                            <a:rPr lang="nb-NO" sz="2000" dirty="0" smtClean="0"/>
                            <a:t>z</a:t>
                          </a:r>
                          <a:endParaRPr lang="nb-NO" sz="2000" dirty="0" smtClean="0"/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digitalWrite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13, HIGH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b)</a:t>
                          </a:r>
                          <a:r>
                            <a:rPr lang="nb-NO" sz="2400" baseline="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2"/>
                          <a:stretch>
                            <a:fillRect l="-197288" t="-6897" b="-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401285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Bild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330" y="1531189"/>
            <a:ext cx="3356647" cy="317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dirty="0" smtClean="0"/>
                            <a:t>x, y, z</a:t>
                          </a:r>
                        </a:p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err="1" smtClean="0"/>
                            <a:t>ledPin</a:t>
                          </a:r>
                          <a:r>
                            <a:rPr lang="nb-NO" sz="2000" b="1" dirty="0" smtClean="0"/>
                            <a:t>,</a:t>
                          </a:r>
                          <a:r>
                            <a:rPr lang="nb-NO" sz="2000" b="1" baseline="0" dirty="0" smtClean="0"/>
                            <a:t> HIGH,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nb-NO" sz="2000" b="1" i="0" baseline="0" dirty="0" smtClean="0"/>
                                <m:t>LOW</m:t>
                              </m:r>
                            </m:oMath>
                          </a14:m>
                          <a:endParaRPr lang="nb-NO" sz="2000" b="1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6697864"/>
                  </p:ext>
                </p:extLst>
              </p:nvPr>
            </p:nvGraphicFramePr>
            <p:xfrm>
              <a:off x="612376" y="5587311"/>
              <a:ext cx="5767641" cy="701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99451">
                      <a:extLst>
                        <a:ext uri="{9D8B030D-6E8A-4147-A177-3AD203B41FA5}">
                          <a16:colId xmlns:a16="http://schemas.microsoft.com/office/drawing/2014/main" val="2463303879"/>
                        </a:ext>
                      </a:extLst>
                    </a:gridCol>
                    <a:gridCol w="2576946">
                      <a:extLst>
                        <a:ext uri="{9D8B030D-6E8A-4147-A177-3AD203B41FA5}">
                          <a16:colId xmlns:a16="http://schemas.microsoft.com/office/drawing/2014/main" val="311697248"/>
                        </a:ext>
                      </a:extLst>
                    </a:gridCol>
                    <a:gridCol w="488372">
                      <a:extLst>
                        <a:ext uri="{9D8B030D-6E8A-4147-A177-3AD203B41FA5}">
                          <a16:colId xmlns:a16="http://schemas.microsoft.com/office/drawing/2014/main" val="1705972935"/>
                        </a:ext>
                      </a:extLst>
                    </a:gridCol>
                    <a:gridCol w="2202872">
                      <a:extLst>
                        <a:ext uri="{9D8B030D-6E8A-4147-A177-3AD203B41FA5}">
                          <a16:colId xmlns:a16="http://schemas.microsoft.com/office/drawing/2014/main" val="41363298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c)</a:t>
                          </a:r>
                          <a:r>
                            <a:rPr lang="nb-NO" sz="2400" b="1" baseline="0" dirty="0" smtClean="0"/>
                            <a:t> </a:t>
                          </a:r>
                          <a:endParaRPr lang="nb-NO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nb-NO"/>
                        </a:p>
                      </a:txBody>
                      <a:tcPr>
                        <a:blipFill>
                          <a:blip r:embed="rId4"/>
                          <a:stretch>
                            <a:fillRect l="-19385" t="-6034" r="-104492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nb-NO" sz="2400" b="1" dirty="0" smtClean="0"/>
                            <a:t>d)</a:t>
                          </a:r>
                          <a:r>
                            <a:rPr lang="nb-NO" sz="2400" dirty="0" smtClean="0"/>
                            <a:t> </a:t>
                          </a:r>
                          <a:endParaRPr lang="nb-NO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nb-NO" sz="2000" b="1" dirty="0" smtClean="0"/>
                            <a:t>Vet</a:t>
                          </a:r>
                          <a:r>
                            <a:rPr lang="nb-NO" sz="2000" b="1" baseline="0" dirty="0" smtClean="0"/>
                            <a:t> ikke / Usikker</a:t>
                          </a:r>
                          <a:endParaRPr lang="nb-NO" sz="2000" b="1" dirty="0" smtClean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2519118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2" descr="Bilderesultat for group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293" y="274639"/>
            <a:ext cx="974508" cy="97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3636818" y="4590377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062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199" y="58507"/>
            <a:ext cx="8229600" cy="1143000"/>
          </a:xfrm>
        </p:spPr>
        <p:txBody>
          <a:bodyPr/>
          <a:lstStyle/>
          <a:p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199" y="1600200"/>
            <a:ext cx="4067093" cy="43791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b-NO" sz="2000" b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nb-N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(pinne);</a:t>
            </a:r>
          </a:p>
          <a:p>
            <a:pPr marL="0" indent="0">
              <a:buNone/>
            </a:pPr>
            <a:endParaRPr lang="nb-NO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b="1" dirty="0" smtClean="0"/>
              <a:t>Leser spenningen på en pinne </a:t>
            </a:r>
            <a:r>
              <a:rPr lang="nb-NO" sz="2000" dirty="0" smtClean="0"/>
              <a:t>og returner avlest verdi (digitale verdi).</a:t>
            </a:r>
          </a:p>
          <a:p>
            <a:pPr marL="0" indent="0">
              <a:buNone/>
            </a:pPr>
            <a:endParaRPr lang="nb-NO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dirty="0" smtClean="0"/>
              <a:t>Brukes ofte til å </a:t>
            </a:r>
            <a:r>
              <a:rPr lang="nb-NO" sz="2000" b="1" dirty="0" smtClean="0"/>
              <a:t>trigge</a:t>
            </a:r>
            <a:r>
              <a:rPr lang="nb-NO" sz="2000" dirty="0" smtClean="0"/>
              <a:t> en funksjon.</a:t>
            </a:r>
          </a:p>
          <a:p>
            <a:pPr marL="0" indent="0">
              <a:buNone/>
            </a:pPr>
            <a:endParaRPr lang="nb-NO" sz="2000" dirty="0"/>
          </a:p>
          <a:p>
            <a:pPr marL="0" indent="0">
              <a:buNone/>
            </a:pPr>
            <a:r>
              <a:rPr lang="nb-NO" sz="2000" i="1" u="sng" dirty="0" smtClean="0"/>
              <a:t>Eksempel: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nb-NO" sz="2000" dirty="0" smtClean="0"/>
              <a:t>En </a:t>
            </a:r>
            <a:r>
              <a:rPr lang="nb-NO" sz="2000" b="1" dirty="0" smtClean="0"/>
              <a:t>knapp</a:t>
            </a:r>
            <a:r>
              <a:rPr lang="nb-NO" sz="2000" dirty="0" smtClean="0"/>
              <a:t> trykkes inn </a:t>
            </a:r>
            <a:r>
              <a:rPr lang="nb-NO" sz="2000" dirty="0" smtClean="0">
                <a:sym typeface="Wingdings" panose="05000000000000000000" pitchFamily="2" charset="2"/>
              </a:rPr>
              <a:t> </a:t>
            </a:r>
            <a:r>
              <a:rPr lang="nb-NO" sz="2000" dirty="0" smtClean="0"/>
              <a:t> </a:t>
            </a:r>
            <a:r>
              <a:rPr lang="nb-NO" sz="2000" b="1" dirty="0" smtClean="0"/>
              <a:t>høy verdi</a:t>
            </a:r>
            <a:r>
              <a:rPr lang="nb-NO" sz="2000" dirty="0" smtClean="0"/>
              <a:t>:</a:t>
            </a:r>
          </a:p>
          <a:p>
            <a:pPr marL="0" indent="0">
              <a:buNone/>
            </a:pPr>
            <a:r>
              <a:rPr lang="nb-NO" sz="2000" dirty="0" smtClean="0"/>
              <a:t>    </a:t>
            </a:r>
            <a:r>
              <a:rPr lang="nb-NO" b="1" i="1" dirty="0" smtClean="0">
                <a:solidFill>
                  <a:schemeClr val="accent4"/>
                </a:solidFill>
              </a:rPr>
              <a:t>vi lar det starte en alarm!</a:t>
            </a:r>
            <a:endParaRPr lang="nb-NO" sz="2000" b="1" i="1" dirty="0" smtClean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02" y="1417638"/>
            <a:ext cx="4059197" cy="43924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826" y="4175846"/>
            <a:ext cx="2733675" cy="314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89826" y="4124540"/>
            <a:ext cx="2811174" cy="416935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653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pic>
        <p:nvPicPr>
          <p:cNvPr id="8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600199"/>
            <a:ext cx="4322618" cy="281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Du setter 5V på pinne 13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sz="2800" b="1" dirty="0" smtClean="0"/>
              <a:t>Hvilken verdi leses av i programmet?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4466" y="5245160"/>
          <a:ext cx="824233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522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174172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77982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  <a:gridCol w="426027">
                  <a:extLst>
                    <a:ext uri="{9D8B030D-6E8A-4147-A177-3AD203B41FA5}">
                      <a16:colId xmlns:a16="http://schemas.microsoft.com/office/drawing/2014/main" val="493123081"/>
                    </a:ext>
                  </a:extLst>
                </a:gridCol>
                <a:gridCol w="1735282">
                  <a:extLst>
                    <a:ext uri="{9D8B030D-6E8A-4147-A177-3AD203B41FA5}">
                      <a16:colId xmlns:a16="http://schemas.microsoft.com/office/drawing/2014/main" val="3443948827"/>
                    </a:ext>
                  </a:extLst>
                </a:gridCol>
                <a:gridCol w="509155">
                  <a:extLst>
                    <a:ext uri="{9D8B030D-6E8A-4147-A177-3AD203B41FA5}">
                      <a16:colId xmlns:a16="http://schemas.microsoft.com/office/drawing/2014/main" val="2531345170"/>
                    </a:ext>
                  </a:extLst>
                </a:gridCol>
                <a:gridCol w="2365103">
                  <a:extLst>
                    <a:ext uri="{9D8B030D-6E8A-4147-A177-3AD203B41FA5}">
                      <a16:colId xmlns:a16="http://schemas.microsoft.com/office/drawing/2014/main" val="704693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a)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HIGH</a:t>
                      </a:r>
                      <a:endParaRPr lang="nb-NO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b)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c)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Ingen verdi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d)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Vet</a:t>
                      </a:r>
                      <a:r>
                        <a:rPr lang="nb-NO" sz="2000" b="1" baseline="0" dirty="0" smtClean="0"/>
                        <a:t> ikke / Usikker</a:t>
                      </a:r>
                      <a:endParaRPr lang="nb-NO" sz="20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61" y="1651843"/>
            <a:ext cx="3577777" cy="30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3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pic>
        <p:nvPicPr>
          <p:cNvPr id="8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600199"/>
            <a:ext cx="4322618" cy="281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Du setter 5V på pinne 13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sz="2800" b="1" dirty="0" smtClean="0"/>
              <a:t>Hvilken verdi leses av i programmet?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4466" y="5245160"/>
          <a:ext cx="824233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522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174172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77982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  <a:gridCol w="426027">
                  <a:extLst>
                    <a:ext uri="{9D8B030D-6E8A-4147-A177-3AD203B41FA5}">
                      <a16:colId xmlns:a16="http://schemas.microsoft.com/office/drawing/2014/main" val="493123081"/>
                    </a:ext>
                  </a:extLst>
                </a:gridCol>
                <a:gridCol w="1735282">
                  <a:extLst>
                    <a:ext uri="{9D8B030D-6E8A-4147-A177-3AD203B41FA5}">
                      <a16:colId xmlns:a16="http://schemas.microsoft.com/office/drawing/2014/main" val="3443948827"/>
                    </a:ext>
                  </a:extLst>
                </a:gridCol>
                <a:gridCol w="509155">
                  <a:extLst>
                    <a:ext uri="{9D8B030D-6E8A-4147-A177-3AD203B41FA5}">
                      <a16:colId xmlns:a16="http://schemas.microsoft.com/office/drawing/2014/main" val="2531345170"/>
                    </a:ext>
                  </a:extLst>
                </a:gridCol>
                <a:gridCol w="2365103">
                  <a:extLst>
                    <a:ext uri="{9D8B030D-6E8A-4147-A177-3AD203B41FA5}">
                      <a16:colId xmlns:a16="http://schemas.microsoft.com/office/drawing/2014/main" val="704693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a)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HIGH</a:t>
                      </a:r>
                      <a:endParaRPr lang="nb-NO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b)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c)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Ingen verdi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d)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Vet</a:t>
                      </a:r>
                      <a:r>
                        <a:rPr lang="nb-NO" sz="2000" b="1" baseline="0" dirty="0" smtClean="0"/>
                        <a:t> ikke / Usikker</a:t>
                      </a:r>
                      <a:endParaRPr lang="nb-NO" sz="20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61" y="1651843"/>
            <a:ext cx="3577777" cy="309680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23684" y="5245160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9506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792118" y="1600201"/>
            <a:ext cx="5772995" cy="19389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b="1" dirty="0" smtClean="0"/>
              <a:t>Har du programmert før?</a:t>
            </a:r>
            <a:endParaRPr lang="nb-NO" sz="3200" b="1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/>
          </p:nvPr>
        </p:nvGraphicFramePr>
        <p:xfrm>
          <a:off x="457200" y="3950216"/>
          <a:ext cx="822960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ctr">
                        <a:buAutoNum type="alphaLcParenR"/>
                      </a:pPr>
                      <a:r>
                        <a:rPr lang="nb-NO" sz="3200" b="1" baseline="0" dirty="0" smtClean="0"/>
                        <a:t> Ja</a:t>
                      </a:r>
                      <a:endParaRPr lang="nb-NO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lphaLcParenR" startAt="2"/>
                      </a:pPr>
                      <a:r>
                        <a:rPr lang="nb-NO" sz="3200" b="1" baseline="0" dirty="0" smtClean="0"/>
                        <a:t> Nei</a:t>
                      </a:r>
                      <a:endParaRPr lang="nb-NO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5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2268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pic>
        <p:nvPicPr>
          <p:cNvPr id="8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600199"/>
            <a:ext cx="4322618" cy="281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Du setter 5V på pinne 13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sz="2800" b="1" dirty="0" smtClean="0"/>
              <a:t>Hvilken verdi er lagret og kan brukes i programmet?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4466" y="5245160"/>
          <a:ext cx="824233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522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174172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77982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  <a:gridCol w="426027">
                  <a:extLst>
                    <a:ext uri="{9D8B030D-6E8A-4147-A177-3AD203B41FA5}">
                      <a16:colId xmlns:a16="http://schemas.microsoft.com/office/drawing/2014/main" val="493123081"/>
                    </a:ext>
                  </a:extLst>
                </a:gridCol>
                <a:gridCol w="1735282">
                  <a:extLst>
                    <a:ext uri="{9D8B030D-6E8A-4147-A177-3AD203B41FA5}">
                      <a16:colId xmlns:a16="http://schemas.microsoft.com/office/drawing/2014/main" val="3443948827"/>
                    </a:ext>
                  </a:extLst>
                </a:gridCol>
                <a:gridCol w="509155">
                  <a:extLst>
                    <a:ext uri="{9D8B030D-6E8A-4147-A177-3AD203B41FA5}">
                      <a16:colId xmlns:a16="http://schemas.microsoft.com/office/drawing/2014/main" val="2531345170"/>
                    </a:ext>
                  </a:extLst>
                </a:gridCol>
                <a:gridCol w="2365103">
                  <a:extLst>
                    <a:ext uri="{9D8B030D-6E8A-4147-A177-3AD203B41FA5}">
                      <a16:colId xmlns:a16="http://schemas.microsoft.com/office/drawing/2014/main" val="704693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a)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HIGH</a:t>
                      </a:r>
                      <a:endParaRPr lang="nb-NO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b)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c)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Ingen verdi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d)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Vet</a:t>
                      </a:r>
                      <a:r>
                        <a:rPr lang="nb-NO" sz="2000" b="1" baseline="0" dirty="0" smtClean="0"/>
                        <a:t> ikke / Usikker</a:t>
                      </a:r>
                      <a:endParaRPr lang="nb-NO" sz="20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61" y="1651843"/>
            <a:ext cx="3577777" cy="30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pic>
        <p:nvPicPr>
          <p:cNvPr id="8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600199"/>
            <a:ext cx="4322618" cy="281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Du setter 5V på pinne 13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sz="2800" b="1" dirty="0" smtClean="0"/>
              <a:t>Hvilken verdi er lagret og kan brukes i programmet?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4466" y="5245160"/>
          <a:ext cx="8242334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522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174172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77982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039091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  <a:gridCol w="426027">
                  <a:extLst>
                    <a:ext uri="{9D8B030D-6E8A-4147-A177-3AD203B41FA5}">
                      <a16:colId xmlns:a16="http://schemas.microsoft.com/office/drawing/2014/main" val="493123081"/>
                    </a:ext>
                  </a:extLst>
                </a:gridCol>
                <a:gridCol w="1735282">
                  <a:extLst>
                    <a:ext uri="{9D8B030D-6E8A-4147-A177-3AD203B41FA5}">
                      <a16:colId xmlns:a16="http://schemas.microsoft.com/office/drawing/2014/main" val="3443948827"/>
                    </a:ext>
                  </a:extLst>
                </a:gridCol>
                <a:gridCol w="509155">
                  <a:extLst>
                    <a:ext uri="{9D8B030D-6E8A-4147-A177-3AD203B41FA5}">
                      <a16:colId xmlns:a16="http://schemas.microsoft.com/office/drawing/2014/main" val="2531345170"/>
                    </a:ext>
                  </a:extLst>
                </a:gridCol>
                <a:gridCol w="2365103">
                  <a:extLst>
                    <a:ext uri="{9D8B030D-6E8A-4147-A177-3AD203B41FA5}">
                      <a16:colId xmlns:a16="http://schemas.microsoft.com/office/drawing/2014/main" val="7046938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a)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HIGH</a:t>
                      </a:r>
                      <a:endParaRPr lang="nb-NO" sz="16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b)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c)</a:t>
                      </a:r>
                      <a:r>
                        <a:rPr lang="nb-NO" sz="2400" b="1" baseline="0" dirty="0" smtClean="0"/>
                        <a:t>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Ingen verdi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400" b="1" dirty="0" smtClean="0"/>
                        <a:t>d) </a:t>
                      </a:r>
                      <a:endParaRPr lang="nb-NO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2000" b="1" dirty="0" smtClean="0"/>
                        <a:t>Vet</a:t>
                      </a:r>
                      <a:r>
                        <a:rPr lang="nb-NO" sz="2000" b="1" baseline="0" dirty="0" smtClean="0"/>
                        <a:t> ikke / Usikker</a:t>
                      </a:r>
                      <a:endParaRPr lang="nb-NO" sz="20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pic>
        <p:nvPicPr>
          <p:cNvPr id="5" name="Bild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61" y="1651843"/>
            <a:ext cx="3577777" cy="309680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636818" y="5233566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512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039091" y="274637"/>
            <a:ext cx="6035040" cy="6151101"/>
          </a:xfrm>
        </p:spPr>
        <p:txBody>
          <a:bodyPr>
            <a:normAutofit/>
          </a:bodyPr>
          <a:lstStyle/>
          <a:p>
            <a:r>
              <a:rPr lang="nb-NO" dirty="0" smtClean="0"/>
              <a:t>Hjelperessurs 3:</a:t>
            </a:r>
            <a:br>
              <a:rPr lang="nb-NO" dirty="0" smtClean="0"/>
            </a:br>
            <a:r>
              <a:rPr lang="nb-NO" dirty="0" smtClean="0"/>
              <a:t>Knappekretser</a:t>
            </a:r>
            <a:br>
              <a:rPr lang="nb-NO" dirty="0" smtClean="0"/>
            </a:br>
            <a:r>
              <a:rPr lang="nb-NO" dirty="0"/>
              <a:t/>
            </a:r>
            <a:br>
              <a:rPr lang="nb-NO" dirty="0"/>
            </a:br>
            <a:r>
              <a:rPr lang="nb-NO" sz="2800" dirty="0" smtClean="0">
                <a:solidFill>
                  <a:schemeClr val="tx1"/>
                </a:solidFill>
              </a:rPr>
              <a:t>- Sjekk ut på </a:t>
            </a:r>
            <a:r>
              <a:rPr lang="nb-NO" sz="2800" dirty="0" err="1" smtClean="0">
                <a:solidFill>
                  <a:schemeClr val="tx1"/>
                </a:solidFill>
              </a:rPr>
              <a:t>Blackboard</a:t>
            </a:r>
            <a:r>
              <a:rPr lang="nb-NO" sz="2800" dirty="0" smtClean="0">
                <a:solidFill>
                  <a:schemeClr val="tx1"/>
                </a:solidFill>
              </a:rPr>
              <a:t>!</a:t>
            </a:r>
            <a:endParaRPr lang="nb-NO" sz="28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004" y="743988"/>
            <a:ext cx="2480191" cy="234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7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4474"/>
            <a:ext cx="8229600" cy="1143000"/>
          </a:xfrm>
        </p:spPr>
        <p:txBody>
          <a:bodyPr/>
          <a:lstStyle/>
          <a:p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Plassholder for innhold 6"/>
          <p:cNvSpPr>
            <a:spLocks noGrp="1"/>
          </p:cNvSpPr>
          <p:nvPr>
            <p:ph idx="1"/>
          </p:nvPr>
        </p:nvSpPr>
        <p:spPr>
          <a:xfrm>
            <a:off x="457199" y="1600200"/>
            <a:ext cx="4300104" cy="43791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 b="1" dirty="0" err="1" smtClean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nb-NO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(pinne);</a:t>
            </a:r>
          </a:p>
          <a:p>
            <a:pPr marL="0" indent="0">
              <a:buNone/>
            </a:pPr>
            <a:endParaRPr lang="nb-NO" sz="20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b="1" dirty="0" smtClean="0"/>
              <a:t>Bruker analogporten</a:t>
            </a:r>
            <a:endParaRPr lang="nb-NO" sz="2000" dirty="0"/>
          </a:p>
          <a:p>
            <a:pPr marL="0" indent="0">
              <a:buNone/>
            </a:pPr>
            <a:r>
              <a:rPr lang="nb-NO" sz="2000" dirty="0" smtClean="0"/>
              <a:t>      pinnene A0-A5</a:t>
            </a:r>
          </a:p>
          <a:p>
            <a:pPr marL="0" indent="0">
              <a:buNone/>
            </a:pPr>
            <a:endParaRPr lang="nb-NO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dirty="0" smtClean="0"/>
              <a:t>Leser verdier mellom 0-5 Volt:</a:t>
            </a:r>
          </a:p>
          <a:p>
            <a:pPr marL="0" indent="0">
              <a:buNone/>
            </a:pPr>
            <a:r>
              <a:rPr lang="nb-NO" sz="2000" dirty="0" smtClean="0"/>
              <a:t>      </a:t>
            </a:r>
            <a:r>
              <a:rPr lang="nb-NO" sz="2000" b="1" dirty="0" smtClean="0"/>
              <a:t>omformes til 0-1023 i programmet!</a:t>
            </a:r>
          </a:p>
          <a:p>
            <a:pPr marL="0" indent="0">
              <a:buNone/>
            </a:pPr>
            <a:endParaRPr lang="nb-NO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nb-NO" sz="2000" dirty="0" smtClean="0"/>
              <a:t>Viktig å </a:t>
            </a:r>
            <a:r>
              <a:rPr lang="nb-NO" sz="2000" b="1" dirty="0" smtClean="0"/>
              <a:t>lagre avlest verdi</a:t>
            </a:r>
          </a:p>
          <a:p>
            <a:pPr marL="0" indent="0">
              <a:buNone/>
            </a:pPr>
            <a:endParaRPr lang="nb-NO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303" y="1542329"/>
            <a:ext cx="4000500" cy="4319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918" y="4258030"/>
            <a:ext cx="2322801" cy="2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2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423446"/>
            <a:ext cx="4612698" cy="3955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Vi ønsker å lese verdien på en lyssensor for å bruke senere i programmet, men det funker ikke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b="1" dirty="0" smtClean="0"/>
              <a:t>Hvor ligger feilen?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7341" y="4853961"/>
          <a:ext cx="44645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275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864613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09187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753425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a)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err="1" smtClean="0"/>
                        <a:t>tempValue</a:t>
                      </a:r>
                      <a:r>
                        <a:rPr lang="nb-NO" sz="1800" b="1" dirty="0" smtClean="0"/>
                        <a:t>. Skal</a:t>
                      </a:r>
                      <a:r>
                        <a:rPr lang="nb-NO" sz="1800" b="1" baseline="0" dirty="0" smtClean="0"/>
                        <a:t> være</a:t>
                      </a:r>
                      <a:r>
                        <a:rPr lang="nb-NO" sz="1800" b="1" dirty="0" smtClean="0"/>
                        <a:t> </a:t>
                      </a:r>
                      <a:r>
                        <a:rPr lang="nb-NO" sz="1800" b="1" dirty="0" err="1" smtClean="0"/>
                        <a:t>lightValue</a:t>
                      </a:r>
                      <a:endParaRPr lang="nb-NO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b)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err="1" smtClean="0"/>
                        <a:t>tempValue</a:t>
                      </a:r>
                      <a:r>
                        <a:rPr lang="nb-NO" sz="1800" b="1" dirty="0" smtClean="0"/>
                        <a:t> kan ikke være </a:t>
                      </a:r>
                      <a:r>
                        <a:rPr lang="nb-NO" sz="1800" b="1" dirty="0" err="1" smtClean="0"/>
                        <a:t>int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47341" y="5704694"/>
          <a:ext cx="57114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045">
                  <a:extLst>
                    <a:ext uri="{9D8B030D-6E8A-4147-A177-3AD203B41FA5}">
                      <a16:colId xmlns:a16="http://schemas.microsoft.com/office/drawing/2014/main" val="1202331164"/>
                    </a:ext>
                  </a:extLst>
                </a:gridCol>
                <a:gridCol w="2682221">
                  <a:extLst>
                    <a:ext uri="{9D8B030D-6E8A-4147-A177-3AD203B41FA5}">
                      <a16:colId xmlns:a16="http://schemas.microsoft.com/office/drawing/2014/main" val="2630839460"/>
                    </a:ext>
                  </a:extLst>
                </a:gridCol>
                <a:gridCol w="449821">
                  <a:extLst>
                    <a:ext uri="{9D8B030D-6E8A-4147-A177-3AD203B41FA5}">
                      <a16:colId xmlns:a16="http://schemas.microsoft.com/office/drawing/2014/main" val="3649298776"/>
                    </a:ext>
                  </a:extLst>
                </a:gridCol>
                <a:gridCol w="2167321">
                  <a:extLst>
                    <a:ext uri="{9D8B030D-6E8A-4147-A177-3AD203B41FA5}">
                      <a16:colId xmlns:a16="http://schemas.microsoft.com/office/drawing/2014/main" val="3684761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c)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Feil bruk av </a:t>
                      </a:r>
                      <a:r>
                        <a:rPr lang="nb-NO" sz="1800" b="1" dirty="0" err="1" smtClean="0"/>
                        <a:t>analogRead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d)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Vet</a:t>
                      </a:r>
                      <a:r>
                        <a:rPr lang="nb-NO" sz="1800" b="1" baseline="0" dirty="0" smtClean="0"/>
                        <a:t> ikke / Usikker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55213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98" y="1494861"/>
            <a:ext cx="3607043" cy="407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3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ssholder for innhold 2"/>
          <p:cNvSpPr txBox="1">
            <a:spLocks/>
          </p:cNvSpPr>
          <p:nvPr/>
        </p:nvSpPr>
        <p:spPr>
          <a:xfrm>
            <a:off x="457200" y="3534767"/>
            <a:ext cx="8229600" cy="1938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nb-NO" dirty="0"/>
          </a:p>
        </p:txBody>
      </p:sp>
      <p:sp>
        <p:nvSpPr>
          <p:cNvPr id="4" name="Plassholder for innhold 3"/>
          <p:cNvSpPr>
            <a:spLocks noGrp="1"/>
          </p:cNvSpPr>
          <p:nvPr>
            <p:ph idx="1"/>
          </p:nvPr>
        </p:nvSpPr>
        <p:spPr>
          <a:xfrm>
            <a:off x="457200" y="1423446"/>
            <a:ext cx="4612698" cy="3955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b="1" dirty="0" smtClean="0"/>
              <a:t>Vi ønsker å lese verdien på en lyssensor for å bruke senere i programmet, men det funker ikke</a:t>
            </a: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b="1" dirty="0" smtClean="0"/>
              <a:t>Hvor ligger feilen?</a:t>
            </a:r>
          </a:p>
        </p:txBody>
      </p:sp>
      <p:graphicFrame>
        <p:nvGraphicFramePr>
          <p:cNvPr id="3" name="Tabell 2"/>
          <p:cNvGraphicFramePr>
            <a:graphicFrameLocks noGrp="1"/>
          </p:cNvGraphicFramePr>
          <p:nvPr>
            <p:extLst/>
          </p:nvPr>
        </p:nvGraphicFramePr>
        <p:xfrm>
          <a:off x="447341" y="4853961"/>
          <a:ext cx="446450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275">
                  <a:extLst>
                    <a:ext uri="{9D8B030D-6E8A-4147-A177-3AD203B41FA5}">
                      <a16:colId xmlns:a16="http://schemas.microsoft.com/office/drawing/2014/main" val="2020975874"/>
                    </a:ext>
                  </a:extLst>
                </a:gridCol>
                <a:gridCol w="1864613">
                  <a:extLst>
                    <a:ext uri="{9D8B030D-6E8A-4147-A177-3AD203B41FA5}">
                      <a16:colId xmlns:a16="http://schemas.microsoft.com/office/drawing/2014/main" val="1993525112"/>
                    </a:ext>
                  </a:extLst>
                </a:gridCol>
                <a:gridCol w="409187">
                  <a:extLst>
                    <a:ext uri="{9D8B030D-6E8A-4147-A177-3AD203B41FA5}">
                      <a16:colId xmlns:a16="http://schemas.microsoft.com/office/drawing/2014/main" val="170062477"/>
                    </a:ext>
                  </a:extLst>
                </a:gridCol>
                <a:gridCol w="1753425">
                  <a:extLst>
                    <a:ext uri="{9D8B030D-6E8A-4147-A177-3AD203B41FA5}">
                      <a16:colId xmlns:a16="http://schemas.microsoft.com/office/drawing/2014/main" val="37381703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a)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err="1" smtClean="0"/>
                        <a:t>tempValue</a:t>
                      </a:r>
                      <a:r>
                        <a:rPr lang="nb-NO" sz="1800" b="1" dirty="0" smtClean="0"/>
                        <a:t>. Skal</a:t>
                      </a:r>
                      <a:r>
                        <a:rPr lang="nb-NO" sz="1800" b="1" baseline="0" dirty="0" smtClean="0"/>
                        <a:t> være</a:t>
                      </a:r>
                      <a:r>
                        <a:rPr lang="nb-NO" sz="1800" b="1" dirty="0" smtClean="0"/>
                        <a:t> </a:t>
                      </a:r>
                      <a:r>
                        <a:rPr lang="nb-NO" sz="1800" b="1" dirty="0" err="1" smtClean="0"/>
                        <a:t>lightValue</a:t>
                      </a:r>
                      <a:endParaRPr lang="nb-NO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b)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err="1" smtClean="0"/>
                        <a:t>tempValue</a:t>
                      </a:r>
                      <a:r>
                        <a:rPr lang="nb-NO" sz="1800" b="1" dirty="0" smtClean="0"/>
                        <a:t> kan ikke være </a:t>
                      </a:r>
                      <a:r>
                        <a:rPr lang="nb-NO" sz="1800" b="1" dirty="0" err="1" smtClean="0"/>
                        <a:t>int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12856"/>
                  </a:ext>
                </a:extLst>
              </a:tr>
            </a:tbl>
          </a:graphicData>
        </a:graphic>
      </p:graphicFrame>
      <p:sp>
        <p:nvSpPr>
          <p:cNvPr id="11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/>
              <a:t>SRS – Quiz</a:t>
            </a:r>
            <a:endParaRPr lang="nb-NO" sz="4000" dirty="0"/>
          </a:p>
        </p:txBody>
      </p:sp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47341" y="5704694"/>
          <a:ext cx="5711408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2045">
                  <a:extLst>
                    <a:ext uri="{9D8B030D-6E8A-4147-A177-3AD203B41FA5}">
                      <a16:colId xmlns:a16="http://schemas.microsoft.com/office/drawing/2014/main" val="1202331164"/>
                    </a:ext>
                  </a:extLst>
                </a:gridCol>
                <a:gridCol w="2682221">
                  <a:extLst>
                    <a:ext uri="{9D8B030D-6E8A-4147-A177-3AD203B41FA5}">
                      <a16:colId xmlns:a16="http://schemas.microsoft.com/office/drawing/2014/main" val="2630839460"/>
                    </a:ext>
                  </a:extLst>
                </a:gridCol>
                <a:gridCol w="449821">
                  <a:extLst>
                    <a:ext uri="{9D8B030D-6E8A-4147-A177-3AD203B41FA5}">
                      <a16:colId xmlns:a16="http://schemas.microsoft.com/office/drawing/2014/main" val="3649298776"/>
                    </a:ext>
                  </a:extLst>
                </a:gridCol>
                <a:gridCol w="2167321">
                  <a:extLst>
                    <a:ext uri="{9D8B030D-6E8A-4147-A177-3AD203B41FA5}">
                      <a16:colId xmlns:a16="http://schemas.microsoft.com/office/drawing/2014/main" val="36847617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c)</a:t>
                      </a:r>
                      <a:r>
                        <a:rPr lang="nb-NO" sz="2000" b="1" baseline="0" dirty="0" smtClean="0"/>
                        <a:t>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Feil bruk av </a:t>
                      </a:r>
                      <a:r>
                        <a:rPr lang="nb-NO" sz="1800" b="1" dirty="0" err="1" smtClean="0"/>
                        <a:t>analogRead</a:t>
                      </a:r>
                      <a:endParaRPr lang="nb-NO" sz="18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sz="2000" b="1" dirty="0" smtClean="0"/>
                        <a:t>d) </a:t>
                      </a:r>
                      <a:endParaRPr lang="nb-NO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sz="1800" b="1" dirty="0" smtClean="0"/>
                        <a:t>Vet</a:t>
                      </a:r>
                      <a:r>
                        <a:rPr lang="nb-NO" sz="1800" b="1" baseline="0" dirty="0" smtClean="0"/>
                        <a:t> ikke / Usikker</a:t>
                      </a:r>
                      <a:endParaRPr lang="nb-NO" sz="18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552134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98" y="1494861"/>
            <a:ext cx="3607043" cy="4079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837" y="4624278"/>
            <a:ext cx="2362200" cy="2000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444837" y="4426527"/>
            <a:ext cx="1620981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84995" y="5662620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399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83210" y="2377633"/>
            <a:ext cx="7772400" cy="2501938"/>
          </a:xfrm>
        </p:spPr>
        <p:txBody>
          <a:bodyPr>
            <a:normAutofit/>
          </a:bodyPr>
          <a:lstStyle/>
          <a:p>
            <a:r>
              <a:rPr lang="nb-NO" sz="4400" dirty="0" smtClean="0">
                <a:solidFill>
                  <a:schemeClr val="accent5"/>
                </a:solidFill>
              </a:rPr>
              <a:t>Kontrollstrukturer i programmet</a:t>
            </a:r>
            <a:br>
              <a:rPr lang="nb-NO" sz="4400" dirty="0" smtClean="0">
                <a:solidFill>
                  <a:schemeClr val="accent5"/>
                </a:solidFill>
              </a:rPr>
            </a:br>
            <a:r>
              <a:rPr lang="nb-NO" sz="4000" dirty="0" smtClean="0">
                <a:solidFill>
                  <a:schemeClr val="accent5"/>
                </a:solidFill>
              </a:rPr>
              <a:t>	</a:t>
            </a:r>
            <a:r>
              <a:rPr lang="nb-NO" sz="3200" dirty="0" smtClean="0">
                <a:solidFill>
                  <a:schemeClr val="accent5"/>
                </a:solidFill>
              </a:rPr>
              <a:t>-Valg</a:t>
            </a:r>
            <a:br>
              <a:rPr lang="nb-NO" sz="3200" dirty="0" smtClean="0">
                <a:solidFill>
                  <a:schemeClr val="accent5"/>
                </a:solidFill>
              </a:rPr>
            </a:br>
            <a:r>
              <a:rPr lang="nb-NO" sz="3200" dirty="0">
                <a:solidFill>
                  <a:schemeClr val="accent5"/>
                </a:solidFill>
              </a:rPr>
              <a:t>	</a:t>
            </a:r>
            <a:r>
              <a:rPr lang="nb-NO" sz="3200" dirty="0" smtClean="0">
                <a:solidFill>
                  <a:schemeClr val="accent5"/>
                </a:solidFill>
              </a:rPr>
              <a:t>-Løkker</a:t>
            </a:r>
            <a:endParaRPr lang="nb-NO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457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526869" y="-68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r>
              <a:rPr lang="en-US" altLang="nb-NO" sz="40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Læringsmål</a:t>
            </a:r>
            <a:endParaRPr lang="en-US" altLang="nb-NO" b="1" dirty="0" smtClean="0">
              <a:solidFill>
                <a:schemeClr val="accent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26869" y="1771696"/>
            <a:ext cx="8229600" cy="508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lvl="1" indent="0" defTabSz="914400" eaLnBrk="1" hangingPunct="1">
              <a:buNone/>
            </a:pP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Etter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denne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modulen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skal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du</a:t>
            </a: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smtClean="0">
                <a:ea typeface="ＭＳ Ｐゴシック" panose="020B0600070205080204" pitchFamily="34" charset="-128"/>
              </a:rPr>
              <a:t>Ha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fått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ytterligere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forståelse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for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programflyt</a:t>
            </a:r>
            <a:endParaRPr lang="en-US" altLang="nb-NO" sz="19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Forstå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elementene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beslutningstaking</a:t>
            </a:r>
            <a:endParaRPr lang="en-US" altLang="nb-NO" sz="19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Være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stand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til</a:t>
            </a:r>
            <a:r>
              <a:rPr lang="en-US" altLang="nb-NO" sz="1900" b="1" dirty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å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benytte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instruksjoner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(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kontrollstrukturer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)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som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gir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muligheter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for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avvik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fra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lineær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programflyt</a:t>
            </a:r>
            <a:endParaRPr lang="en-US" altLang="nb-NO" sz="1900" b="1" dirty="0" smtClean="0">
              <a:ea typeface="ＭＳ Ｐゴシック" panose="020B0600070205080204" pitchFamily="34" charset="-128"/>
            </a:endParaRPr>
          </a:p>
          <a:p>
            <a:pPr lvl="3" defTabSz="914400" eaLnBrk="1" hangingPunct="1">
              <a:spcBef>
                <a:spcPts val="1800"/>
              </a:spcBef>
            </a:pPr>
            <a:r>
              <a:rPr lang="en-US" altLang="nb-NO" sz="1800" b="1" dirty="0" err="1" smtClean="0">
                <a:ea typeface="ＭＳ Ｐゴシック" panose="020B0600070205080204" pitchFamily="34" charset="-128"/>
              </a:rPr>
              <a:t>Valg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 med </a:t>
            </a:r>
            <a:r>
              <a:rPr lang="en-US" altLang="nb-NO" sz="18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- og </a:t>
            </a:r>
            <a:r>
              <a:rPr lang="en-US" altLang="nb-NO" sz="18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if-else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1800" b="1" dirty="0" err="1" smtClean="0">
                <a:ea typeface="ＭＳ Ｐゴシック" panose="020B0600070205080204" pitchFamily="34" charset="-128"/>
              </a:rPr>
              <a:t>setningen</a:t>
            </a:r>
            <a:endParaRPr lang="en-US" altLang="nb-NO" sz="1800" b="1" dirty="0" smtClean="0">
              <a:ea typeface="ＭＳ Ｐゴシック" panose="020B0600070205080204" pitchFamily="34" charset="-128"/>
            </a:endParaRPr>
          </a:p>
          <a:p>
            <a:pPr lvl="3" defTabSz="914400" eaLnBrk="1" hangingPunct="1">
              <a:spcBef>
                <a:spcPts val="1800"/>
              </a:spcBef>
            </a:pPr>
            <a:r>
              <a:rPr lang="en-US" altLang="nb-NO" sz="1800" b="1" dirty="0" err="1" smtClean="0">
                <a:ea typeface="ＭＳ Ｐゴシック" panose="020B0600070205080204" pitchFamily="34" charset="-128"/>
              </a:rPr>
              <a:t>Repetere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800" b="1" dirty="0" err="1" smtClean="0">
                <a:ea typeface="ＭＳ Ｐゴシック" panose="020B0600070205080204" pitchFamily="34" charset="-128"/>
              </a:rPr>
              <a:t>kode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 med </a:t>
            </a:r>
            <a:r>
              <a:rPr lang="en-US" altLang="nb-NO" sz="18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while</a:t>
            </a:r>
            <a:r>
              <a:rPr lang="en-US" altLang="nb-NO" sz="1800" b="1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1800" b="1" dirty="0" err="1" smtClean="0">
                <a:ea typeface="ＭＳ Ｐゴシック" panose="020B0600070205080204" pitchFamily="34" charset="-128"/>
              </a:rPr>
              <a:t>løkka</a:t>
            </a:r>
            <a:endParaRPr lang="en-US" altLang="nb-NO" sz="1800" b="1" dirty="0" smtClean="0">
              <a:ea typeface="ＭＳ Ｐゴシック" panose="020B0600070205080204" pitchFamily="34" charset="-128"/>
            </a:endParaRPr>
          </a:p>
          <a:p>
            <a:pPr marL="393700" lvl="1" indent="0" defTabSz="914400" eaLnBrk="1" hangingPunct="1">
              <a:buNone/>
            </a:pPr>
            <a:endParaRPr lang="en-US" altLang="nb-NO" sz="2600" b="1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823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483" y="1919132"/>
            <a:ext cx="3810158" cy="3838451"/>
          </a:xfrm>
          <a:prstGeom prst="rect">
            <a:avLst/>
          </a:prstGeom>
        </p:spPr>
      </p:pic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99" y="1417638"/>
            <a:ext cx="8229601" cy="4708525"/>
          </a:xfrm>
        </p:spPr>
        <p:txBody>
          <a:bodyPr>
            <a:normAutofit/>
          </a:bodyPr>
          <a:lstStyle/>
          <a:p>
            <a:r>
              <a:rPr lang="nb-NO" dirty="0" smtClean="0"/>
              <a:t>Lineær programflyt: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3" name="Tittel 1"/>
          <p:cNvSpPr txBox="1">
            <a:spLocks/>
          </p:cNvSpPr>
          <p:nvPr/>
        </p:nvSpPr>
        <p:spPr>
          <a:xfrm>
            <a:off x="518160" y="1031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nb-NO" sz="4000" dirty="0" smtClean="0"/>
              <a:t>Vi husker Programflyt?</a:t>
            </a:r>
            <a:endParaRPr lang="nb-NO" sz="4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206418" y="3056962"/>
            <a:ext cx="0" cy="15627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Curved Up Arrow 45"/>
          <p:cNvSpPr/>
          <p:nvPr/>
        </p:nvSpPr>
        <p:spPr>
          <a:xfrm rot="16200000">
            <a:off x="5775820" y="3418609"/>
            <a:ext cx="1928552" cy="706582"/>
          </a:xfrm>
          <a:prstGeom prst="curvedUpArrow">
            <a:avLst>
              <a:gd name="adj1" fmla="val 13419"/>
              <a:gd name="adj2" fmla="val 31991"/>
              <a:gd name="adj3" fmla="val 37941"/>
            </a:avLst>
          </a:prstGeom>
          <a:solidFill>
            <a:schemeClr val="accent2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08943" y="2362776"/>
            <a:ext cx="1973089" cy="2031325"/>
            <a:chOff x="808943" y="2822696"/>
            <a:chExt cx="1973089" cy="2031325"/>
          </a:xfrm>
        </p:grpSpPr>
        <p:sp>
          <p:nvSpPr>
            <p:cNvPr id="48" name="TekstSylinder 16"/>
            <p:cNvSpPr txBox="1"/>
            <p:nvPr/>
          </p:nvSpPr>
          <p:spPr>
            <a:xfrm>
              <a:off x="1220835" y="2822696"/>
              <a:ext cx="156119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 err="1">
                  <a:solidFill>
                    <a:schemeClr val="accent5">
                      <a:lumMod val="75000"/>
                    </a:schemeClr>
                  </a:solidFill>
                </a:rPr>
                <a:t>v</a:t>
              </a:r>
              <a:r>
                <a:rPr lang="nb-NO" dirty="0" err="1" smtClean="0">
                  <a:solidFill>
                    <a:schemeClr val="accent5">
                      <a:lumMod val="75000"/>
                    </a:schemeClr>
                  </a:solidFill>
                </a:rPr>
                <a:t>oid</a:t>
              </a:r>
              <a:r>
                <a:rPr lang="nb-NO" dirty="0" smtClean="0"/>
                <a:t> </a:t>
              </a:r>
              <a:r>
                <a:rPr lang="nb-NO" dirty="0" smtClean="0">
                  <a:solidFill>
                    <a:schemeClr val="accent3">
                      <a:lumMod val="75000"/>
                    </a:schemeClr>
                  </a:solidFill>
                </a:rPr>
                <a:t>loop</a:t>
              </a:r>
              <a:r>
                <a:rPr lang="nb-NO" dirty="0" smtClean="0"/>
                <a:t>()  {</a:t>
              </a:r>
              <a:endParaRPr lang="nb-NO" dirty="0"/>
            </a:p>
            <a:p>
              <a:r>
                <a:rPr lang="nb-NO" dirty="0"/>
                <a:t>p</a:t>
              </a:r>
              <a:r>
                <a:rPr lang="nb-NO" dirty="0" smtClean="0"/>
                <a:t>rogramlinje1;</a:t>
              </a:r>
            </a:p>
            <a:p>
              <a:r>
                <a:rPr lang="nb-NO" dirty="0"/>
                <a:t>p</a:t>
              </a:r>
              <a:r>
                <a:rPr lang="nb-NO" dirty="0" smtClean="0"/>
                <a:t>rogramlinje2;</a:t>
              </a:r>
            </a:p>
            <a:p>
              <a:r>
                <a:rPr lang="nb-NO" dirty="0" smtClean="0"/>
                <a:t>programlinje3;</a:t>
              </a:r>
            </a:p>
            <a:p>
              <a:r>
                <a:rPr lang="nb-NO" dirty="0" smtClean="0"/>
                <a:t>programlinje4;</a:t>
              </a:r>
            </a:p>
            <a:p>
              <a:r>
                <a:rPr lang="nb-NO" dirty="0"/>
                <a:t>p</a:t>
              </a:r>
              <a:r>
                <a:rPr lang="nb-NO" dirty="0" smtClean="0"/>
                <a:t>rogramlinje5;</a:t>
              </a:r>
            </a:p>
            <a:p>
              <a:r>
                <a:rPr lang="nb-NO" dirty="0"/>
                <a:t>}</a:t>
              </a:r>
            </a:p>
          </p:txBody>
        </p:sp>
        <p:sp>
          <p:nvSpPr>
            <p:cNvPr id="50" name="Pil høyre 18"/>
            <p:cNvSpPr/>
            <p:nvPr/>
          </p:nvSpPr>
          <p:spPr>
            <a:xfrm>
              <a:off x="808943" y="3254872"/>
              <a:ext cx="411892" cy="123567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89068" y="4641611"/>
            <a:ext cx="296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Programkoden kjøres lineært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8160" y="5077414"/>
            <a:ext cx="327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(.. men merk at selve </a:t>
            </a:r>
            <a:r>
              <a:rPr lang="nb-NO" b="1" dirty="0" err="1" smtClean="0">
                <a:solidFill>
                  <a:schemeClr val="accent5"/>
                </a:solidFill>
              </a:rPr>
              <a:t>void</a:t>
            </a:r>
            <a:r>
              <a:rPr lang="nb-NO" b="1" dirty="0" smtClean="0">
                <a:solidFill>
                  <a:schemeClr val="accent5"/>
                </a:solidFill>
              </a:rPr>
              <a:t> loop()</a:t>
            </a:r>
          </a:p>
          <a:p>
            <a:r>
              <a:rPr lang="nb-NO" b="1" dirty="0">
                <a:solidFill>
                  <a:schemeClr val="accent5"/>
                </a:solidFill>
              </a:rPr>
              <a:t> </a:t>
            </a:r>
            <a:r>
              <a:rPr lang="nb-NO" b="1" dirty="0" smtClean="0">
                <a:solidFill>
                  <a:schemeClr val="accent5"/>
                </a:solidFill>
              </a:rPr>
              <a:t>   kjører i løkke)</a:t>
            </a:r>
            <a:endParaRPr lang="nb-NO" b="1" dirty="0">
              <a:solidFill>
                <a:schemeClr val="accent5"/>
              </a:solidFill>
            </a:endParaRPr>
          </a:p>
        </p:txBody>
      </p:sp>
      <p:cxnSp>
        <p:nvCxnSpPr>
          <p:cNvPr id="56" name="Straight Arrow Connector 55"/>
          <p:cNvCxnSpPr>
            <a:stCxn id="53" idx="3"/>
          </p:cNvCxnSpPr>
          <p:nvPr/>
        </p:nvCxnSpPr>
        <p:spPr>
          <a:xfrm flipV="1">
            <a:off x="3555586" y="3838358"/>
            <a:ext cx="1498552" cy="987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433333" y="3666845"/>
            <a:ext cx="2574277" cy="1614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8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3" grpId="0"/>
      <p:bldP spid="5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1567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Kontrollstrukturer</a:t>
            </a:r>
            <a:endParaRPr lang="en-US" altLang="nb-NO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446207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8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Vi </a:t>
            </a:r>
            <a:r>
              <a:rPr lang="en-US" altLang="nb-NO" sz="28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avviker</a:t>
            </a:r>
            <a:r>
              <a:rPr lang="en-US" altLang="nb-NO" sz="28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8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fra</a:t>
            </a:r>
            <a:r>
              <a:rPr lang="en-US" altLang="nb-NO" sz="28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8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lineær</a:t>
            </a:r>
            <a:r>
              <a:rPr lang="en-US" altLang="nb-NO" sz="28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8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programkjøring</a:t>
            </a:r>
            <a:endParaRPr lang="en-US" altLang="nb-NO" sz="2800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200000"/>
              </a:lnSpc>
            </a:pP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Avvik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Valg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/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beslutningstaking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Arduino C</a:t>
            </a:r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setningen</a:t>
            </a:r>
            <a:endParaRPr lang="en-US" altLang="nb-NO" sz="2000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If-else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setningen</a:t>
            </a:r>
            <a:endParaRPr lang="en-US" altLang="nb-NO" sz="2000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While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løkka</a:t>
            </a:r>
            <a:endParaRPr lang="en-US" altLang="nb-NO" sz="2000" b="1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Relasjonsoperasjoner</a:t>
            </a:r>
            <a:r>
              <a:rPr lang="en-US" altLang="nb-NO" sz="24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muliggjør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beslutningstaking</a:t>
            </a:r>
            <a:endParaRPr lang="en-US" altLang="nb-NO" sz="2400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nb-NO" sz="2000" dirty="0" err="1" smtClean="0">
                <a:ea typeface="ＭＳ Ｐゴシック" panose="020B0600070205080204" pitchFamily="34" charset="-128"/>
              </a:rPr>
              <a:t>Dvs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vi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utfører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sammenligninger</a:t>
            </a:r>
            <a:endParaRPr lang="en-US" altLang="nb-NO" sz="2000" b="1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lnSpc>
                <a:spcPct val="150000"/>
              </a:lnSpc>
            </a:pPr>
            <a:r>
              <a:rPr lang="en-US" altLang="nb-NO" sz="2000" dirty="0" err="1" smtClean="0">
                <a:ea typeface="ＭＳ Ｐゴシック" panose="020B0600070205080204" pitchFamily="34" charset="-128"/>
              </a:rPr>
              <a:t>Og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vi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gjør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bruk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av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logiske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utsagn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/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betingelser</a:t>
            </a:r>
            <a:endParaRPr lang="en-US" altLang="nb-NO" sz="2000" b="1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3682538" y="2809702"/>
            <a:ext cx="340822" cy="1363287"/>
          </a:xfrm>
          <a:prstGeom prst="rightBrace">
            <a:avLst>
              <a:gd name="adj1" fmla="val 4979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xtBox 4"/>
          <p:cNvSpPr txBox="1"/>
          <p:nvPr/>
        </p:nvSpPr>
        <p:spPr>
          <a:xfrm>
            <a:off x="4281054" y="3306679"/>
            <a:ext cx="1775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1"/>
                </a:solidFill>
              </a:rPr>
              <a:t>Det finnes flere..</a:t>
            </a:r>
            <a:endParaRPr lang="nb-NO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87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101214" y="1600201"/>
            <a:ext cx="6971070" cy="19389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b="1" dirty="0" smtClean="0"/>
              <a:t>Har du holdt på med elektronikk før?</a:t>
            </a:r>
            <a:endParaRPr lang="nb-NO" sz="3200" b="1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/>
          </p:nvPr>
        </p:nvGraphicFramePr>
        <p:xfrm>
          <a:off x="457200" y="3950216"/>
          <a:ext cx="822960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ctr">
                        <a:buAutoNum type="alphaLcParenR"/>
                      </a:pPr>
                      <a:r>
                        <a:rPr lang="nb-NO" sz="3200" b="1" baseline="0" dirty="0" smtClean="0"/>
                        <a:t> Ja</a:t>
                      </a:r>
                      <a:endParaRPr lang="nb-NO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lphaLcParenR" startAt="2"/>
                      </a:pPr>
                      <a:r>
                        <a:rPr lang="nb-NO" sz="3200" b="1" baseline="0" dirty="0" smtClean="0"/>
                        <a:t> Nei</a:t>
                      </a:r>
                      <a:endParaRPr lang="nb-NO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5" name="Picture 6" descr="Bilderesultat for single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3159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23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utsagn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operatorer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283975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Hva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operator?</a:t>
            </a:r>
            <a:endParaRPr lang="en-US" altLang="nb-NO" sz="2400" dirty="0">
              <a:ea typeface="ＭＳ Ｐゴシック" panose="020B0600070205080204" pitchFamily="34" charset="-128"/>
            </a:endParaRP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Spesialtegn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brukt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for å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utføre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spesifikke</a:t>
            </a:r>
            <a:r>
              <a:rPr lang="en-US" altLang="nb-NO" sz="20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operasjoner</a:t>
            </a:r>
            <a:endParaRPr lang="en-US" altLang="nb-NO" sz="2000" b="1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nb-NO" sz="2000" b="1" i="1" dirty="0" err="1" smtClean="0">
                <a:ea typeface="ＭＳ Ｐゴシック" panose="020B0600070205080204" pitchFamily="34" charset="-128"/>
              </a:rPr>
              <a:t>Tilordnings-operatoren</a:t>
            </a:r>
            <a:r>
              <a:rPr lang="en-US" altLang="nb-NO" sz="2000" b="1" i="1" dirty="0" smtClean="0">
                <a:ea typeface="ＭＳ Ｐゴシック" panose="020B0600070205080204" pitchFamily="34" charset="-128"/>
              </a:rPr>
              <a:t>: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	</a:t>
            </a: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=	</a:t>
            </a:r>
            <a:r>
              <a:rPr lang="en-US" altLang="nb-NO" sz="2000" b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(Husk!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Dette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ikke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“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lik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”)</a:t>
            </a:r>
          </a:p>
          <a:p>
            <a:pPr lvl="2" defTabSz="914400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nb-NO" sz="2000" b="1" i="1" dirty="0" err="1" smtClean="0">
                <a:ea typeface="ＭＳ Ｐゴシック" panose="020B0600070205080204" pitchFamily="34" charset="-128"/>
              </a:rPr>
              <a:t>Aritmetiske</a:t>
            </a:r>
            <a:r>
              <a:rPr lang="en-US" altLang="nb-NO" sz="2000" b="1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b="1" i="1" dirty="0" err="1" smtClean="0">
                <a:ea typeface="ＭＳ Ｐゴシック" panose="020B0600070205080204" pitchFamily="34" charset="-128"/>
              </a:rPr>
              <a:t>operatorer</a:t>
            </a:r>
            <a:r>
              <a:rPr lang="en-US" altLang="nb-NO" sz="2000" b="1" i="1" dirty="0" smtClean="0">
                <a:ea typeface="ＭＳ Ｐゴシック" panose="020B0600070205080204" pitchFamily="34" charset="-128"/>
              </a:rPr>
              <a:t>: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	</a:t>
            </a:r>
            <a:r>
              <a:rPr lang="en-US" altLang="nb-NO" sz="2000" b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+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,  </a:t>
            </a:r>
            <a:r>
              <a:rPr lang="en-US" altLang="nb-NO" sz="200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-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,  </a:t>
            </a:r>
            <a:r>
              <a:rPr lang="en-US" altLang="nb-NO" sz="200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,  </a:t>
            </a:r>
            <a:r>
              <a:rPr lang="en-US" altLang="nb-NO" sz="2000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/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	</a:t>
            </a:r>
          </a:p>
          <a:p>
            <a:pPr lvl="2" defTabSz="91440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nb-NO" sz="19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150000"/>
              </a:lnSpc>
            </a:pPr>
            <a:r>
              <a:rPr lang="en-US" altLang="nb-NO" sz="2400" b="1" dirty="0" err="1">
                <a:ea typeface="ＭＳ Ｐゴシック" panose="020B0600070205080204" pitchFamily="34" charset="-128"/>
              </a:rPr>
              <a:t>Relasjons-operatorene</a:t>
            </a:r>
            <a:r>
              <a:rPr lang="en-US" altLang="nb-NO" sz="2200" dirty="0">
                <a:ea typeface="ＭＳ Ｐゴシック" panose="020B0600070205080204" pitchFamily="34" charset="-128"/>
              </a:rPr>
              <a:t> (</a:t>
            </a:r>
            <a:r>
              <a:rPr lang="en-US" altLang="nb-NO" sz="2200" dirty="0" err="1">
                <a:ea typeface="ＭＳ Ｐゴシック" panose="020B0600070205080204" pitchFamily="34" charset="-128"/>
              </a:rPr>
              <a:t>sammenligner</a:t>
            </a:r>
            <a:r>
              <a:rPr lang="en-US" altLang="nb-NO" sz="2200" dirty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variabler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/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konstanter</a:t>
            </a:r>
            <a:r>
              <a:rPr lang="en-US" altLang="nb-NO" sz="2200" dirty="0">
                <a:ea typeface="ＭＳ Ｐゴシック" panose="020B0600070205080204" pitchFamily="34" charset="-128"/>
              </a:rPr>
              <a:t>):</a:t>
            </a:r>
          </a:p>
          <a:p>
            <a:pPr lvl="2" defTabSz="914400" eaLnBrk="1" hangingPunct="1">
              <a:lnSpc>
                <a:spcPct val="15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nb-NO" sz="2000" dirty="0">
                <a:ea typeface="ＭＳ Ｐゴシック" panose="020B0600070205080204" pitchFamily="34" charset="-128"/>
              </a:rPr>
              <a:t>		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større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enn</a:t>
            </a:r>
            <a:r>
              <a:rPr lang="en-US" altLang="nb-NO" sz="2000" dirty="0">
                <a:ea typeface="ＭＳ Ｐゴシック" panose="020B0600070205080204" pitchFamily="34" charset="-128"/>
              </a:rPr>
              <a:t>		(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eksempel</a:t>
            </a:r>
            <a:r>
              <a:rPr lang="en-US" altLang="nb-NO" sz="2000" dirty="0">
                <a:ea typeface="ＭＳ Ｐゴシック" panose="020B0600070205080204" pitchFamily="34" charset="-128"/>
              </a:rPr>
              <a:t>: </a:t>
            </a: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x &gt; y</a:t>
            </a:r>
            <a:r>
              <a:rPr lang="en-US" altLang="nb-NO" sz="2000" dirty="0">
                <a:ea typeface="ＭＳ Ｐゴシック" panose="020B0600070205080204" pitchFamily="34" charset="-128"/>
              </a:rPr>
              <a:t>, </a:t>
            </a: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x &gt; 10</a:t>
            </a:r>
            <a:r>
              <a:rPr lang="en-US" altLang="nb-NO" sz="2000" dirty="0">
                <a:ea typeface="ＭＳ Ｐゴシック" panose="020B0600070205080204" pitchFamily="34" charset="-128"/>
              </a:rPr>
              <a:t>)</a:t>
            </a: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&lt;</a:t>
            </a:r>
            <a:r>
              <a:rPr lang="en-US" altLang="nb-NO" sz="2000" dirty="0">
                <a:ea typeface="ＭＳ Ｐゴシック" panose="020B0600070205080204" pitchFamily="34" charset="-128"/>
              </a:rPr>
              <a:t>		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mindre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enn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&gt;=</a:t>
            </a:r>
            <a:r>
              <a:rPr lang="en-US" altLang="nb-NO" sz="2000">
                <a:ea typeface="ＭＳ Ｐゴシック" panose="020B0600070205080204" pitchFamily="34" charset="-128"/>
              </a:rPr>
              <a:t>	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større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enn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eller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lik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&lt;=</a:t>
            </a:r>
            <a:r>
              <a:rPr lang="en-US" altLang="nb-NO" sz="2000">
                <a:ea typeface="ＭＳ Ｐゴシック" panose="020B0600070205080204" pitchFamily="34" charset="-128"/>
              </a:rPr>
              <a:t>	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mindre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enn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eller</a:t>
            </a:r>
            <a:r>
              <a:rPr lang="en-US" altLang="nb-NO" sz="2000" dirty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lik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==</a:t>
            </a:r>
            <a:r>
              <a:rPr lang="en-US" altLang="nb-NO" sz="2000">
                <a:ea typeface="ＭＳ Ｐゴシック" panose="020B0600070205080204" pitchFamily="34" charset="-128"/>
              </a:rPr>
              <a:t>	</a:t>
            </a:r>
            <a:r>
              <a:rPr lang="en-US" altLang="nb-NO" sz="2000" smtClean="0">
                <a:ea typeface="ＭＳ Ｐゴシック" panose="020B0600070205080204" pitchFamily="34" charset="-128"/>
              </a:rPr>
              <a:t>er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lik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!=</a:t>
            </a:r>
            <a:r>
              <a:rPr lang="en-US" altLang="nb-NO" sz="2000" dirty="0">
                <a:ea typeface="ＭＳ Ｐゴシック" panose="020B0600070205080204" pitchFamily="34" charset="-128"/>
              </a:rPr>
              <a:t>		</a:t>
            </a:r>
            <a:r>
              <a:rPr lang="en-US" altLang="nb-NO" sz="2000" dirty="0" err="1">
                <a:ea typeface="ＭＳ Ｐゴシック" panose="020B0600070205080204" pitchFamily="34" charset="-128"/>
              </a:rPr>
              <a:t>ulik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endParaRPr lang="en-US" altLang="nb-NO" sz="19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384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23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utsagn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operatorer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519950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Når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du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bruker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relasjonsoperatorer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:</a:t>
            </a:r>
          </a:p>
          <a:p>
            <a:pPr marL="0" indent="0" defTabSz="914400" eaLnBrk="1" hangingPunct="1">
              <a:lnSpc>
                <a:spcPct val="150000"/>
              </a:lnSpc>
              <a:buNone/>
            </a:pPr>
            <a:r>
              <a:rPr lang="en-US" altLang="nb-NO" sz="2200" dirty="0" smtClean="0">
                <a:ea typeface="ＭＳ Ｐゴシック" panose="020B0600070205080204" pitchFamily="34" charset="-128"/>
              </a:rPr>
              <a:t>    </a:t>
            </a:r>
            <a:r>
              <a:rPr lang="en-US" altLang="nb-NO" sz="2200" b="1" i="1" dirty="0" err="1" smtClean="0">
                <a:ea typeface="ＭＳ Ｐゴシック" panose="020B0600070205080204" pitchFamily="34" charset="-128"/>
              </a:rPr>
              <a:t>Resultatet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boolsk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verdi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(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sannhetsverdi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</a:t>
            </a:r>
            <a:endParaRPr lang="en-US" altLang="nb-NO" sz="2200" b="1" i="1" dirty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marL="0" indent="0" defTabSz="914400" eaLnBrk="1" hangingPunct="1">
              <a:lnSpc>
                <a:spcPct val="150000"/>
              </a:lnSpc>
              <a:buNone/>
            </a:pPr>
            <a:r>
              <a:rPr lang="en-US" altLang="nb-NO" sz="2200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      </a:t>
            </a:r>
            <a:r>
              <a:rPr lang="en-US" altLang="nb-NO" sz="22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logisk</a:t>
            </a:r>
            <a:r>
              <a:rPr lang="en-US" altLang="nb-NO" sz="2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0</a:t>
            </a:r>
            <a:r>
              <a:rPr lang="en-US" altLang="nb-NO" sz="2200" dirty="0">
                <a:ea typeface="ＭＳ Ｐゴシック" panose="020B0600070205080204" pitchFamily="34" charset="-128"/>
              </a:rPr>
              <a:t> 		for </a:t>
            </a:r>
            <a:r>
              <a:rPr lang="en-US" altLang="nb-NO" sz="2200" b="1" i="1" dirty="0" err="1">
                <a:ea typeface="ＭＳ Ｐゴシック" panose="020B0600070205080204" pitchFamily="34" charset="-128"/>
              </a:rPr>
              <a:t>usann</a:t>
            </a:r>
            <a:r>
              <a:rPr lang="en-US" altLang="nb-NO" sz="2200" b="1" i="1" dirty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>
                <a:ea typeface="ＭＳ Ｐゴシック" panose="020B0600070205080204" pitchFamily="34" charset="-128"/>
              </a:rPr>
              <a:t>(false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)	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dvs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.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verdien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smtClean="0">
                <a:ea typeface="ＭＳ Ｐゴシック" panose="020B0600070205080204" pitchFamily="34" charset="-128"/>
              </a:rPr>
              <a:t>null</a:t>
            </a:r>
            <a:endParaRPr lang="en-US" altLang="nb-NO" sz="2200" b="1" i="1" dirty="0">
              <a:ea typeface="ＭＳ Ｐゴシック" panose="020B0600070205080204" pitchFamily="34" charset="-128"/>
            </a:endParaRPr>
          </a:p>
          <a:p>
            <a:pPr marL="0" indent="0" defTabSz="914400" eaLnBrk="1" hangingPunct="1">
              <a:lnSpc>
                <a:spcPct val="150000"/>
              </a:lnSpc>
              <a:buNone/>
            </a:pPr>
            <a:r>
              <a:rPr lang="en-US" altLang="nb-NO" sz="22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      </a:t>
            </a:r>
            <a:r>
              <a:rPr lang="en-US" altLang="nb-NO" sz="22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</a:t>
            </a:r>
            <a:r>
              <a:rPr lang="en-US" altLang="nb-NO" sz="22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1</a:t>
            </a:r>
            <a:r>
              <a:rPr lang="en-US" altLang="nb-NO" sz="2200" dirty="0">
                <a:ea typeface="ＭＳ Ｐゴシック" panose="020B0600070205080204" pitchFamily="34" charset="-128"/>
              </a:rPr>
              <a:t>	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	for </a:t>
            </a:r>
            <a:r>
              <a:rPr lang="en-US" altLang="nb-NO" sz="2200" b="1" i="1" dirty="0" err="1" smtClean="0">
                <a:ea typeface="ＭＳ Ｐゴシック" panose="020B0600070205080204" pitchFamily="34" charset="-128"/>
              </a:rPr>
              <a:t>sann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(true)		</a:t>
            </a:r>
            <a:r>
              <a:rPr lang="en-US" altLang="nb-NO" sz="2200" dirty="0" err="1">
                <a:ea typeface="ＭＳ Ｐゴシック" panose="020B0600070205080204" pitchFamily="34" charset="-128"/>
              </a:rPr>
              <a:t>d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vs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. alt </a:t>
            </a:r>
            <a:r>
              <a:rPr lang="en-US" altLang="nb-NO" sz="2200" b="1" i="1" dirty="0" err="1" smtClean="0">
                <a:ea typeface="ＭＳ Ｐゴシック" panose="020B0600070205080204" pitchFamily="34" charset="-128"/>
              </a:rPr>
              <a:t>ikke</a:t>
            </a:r>
            <a:r>
              <a:rPr lang="en-US" altLang="nb-NO" sz="2200" b="1" i="1" dirty="0" smtClean="0">
                <a:ea typeface="ＭＳ Ｐゴシック" panose="020B0600070205080204" pitchFamily="34" charset="-128"/>
              </a:rPr>
              <a:t>-null</a:t>
            </a:r>
          </a:p>
          <a:p>
            <a:pPr marL="0" indent="0" defTabSz="914400" eaLnBrk="1" hangingPunct="1">
              <a:lnSpc>
                <a:spcPct val="150000"/>
              </a:lnSpc>
              <a:buNone/>
            </a:pP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       </a:t>
            </a: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Eksempel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:</a:t>
            </a: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alarmGrense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= 300	(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først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enkel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tilordning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)</a:t>
            </a:r>
          </a:p>
          <a:p>
            <a:pPr lvl="2" defTabSz="914400" eaLnBrk="1" hangingPunct="1">
              <a:buFont typeface="Wingdings 2" panose="05020102010507070707" pitchFamily="18" charset="2"/>
              <a:buNone/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alarmGrense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&gt; 299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			</a:t>
            </a:r>
            <a:endParaRPr lang="en-US" altLang="nb-NO" sz="1900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3" name="Pil høyre 2"/>
          <p:cNvSpPr/>
          <p:nvPr/>
        </p:nvSpPr>
        <p:spPr>
          <a:xfrm>
            <a:off x="3912973" y="4988010"/>
            <a:ext cx="510746" cy="23889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TekstSylinder 4"/>
          <p:cNvSpPr txBox="1"/>
          <p:nvPr/>
        </p:nvSpPr>
        <p:spPr>
          <a:xfrm>
            <a:off x="5280454" y="4903742"/>
            <a:ext cx="227337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nb-NO" sz="2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sann</a:t>
            </a:r>
            <a:r>
              <a:rPr lang="en-US" altLang="nb-NO" sz="20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nb-NO" sz="2000" b="1" dirty="0" err="1" smtClean="0">
                <a:ea typeface="ＭＳ Ｐゴシック" panose="020B0600070205080204" pitchFamily="34" charset="-128"/>
              </a:rPr>
              <a:t>eller</a:t>
            </a:r>
            <a:r>
              <a:rPr lang="en-US" altLang="nb-NO" sz="2000" b="1" dirty="0" smtClean="0">
                <a:ea typeface="ＭＳ Ｐゴシック" panose="020B0600070205080204" pitchFamily="34" charset="-128"/>
              </a:rPr>
              <a:t>  </a:t>
            </a:r>
            <a:r>
              <a:rPr lang="en-US" altLang="nb-NO" sz="2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usann</a:t>
            </a: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b="1" dirty="0" smtClean="0">
                <a:ea typeface="ＭＳ Ｐゴシック" panose="020B0600070205080204" pitchFamily="34" charset="-128"/>
              </a:rPr>
              <a:t>?</a:t>
            </a:r>
            <a:endParaRPr lang="en-US" altLang="nb-NO" sz="2000" b="1" dirty="0">
              <a:ea typeface="ＭＳ Ｐゴシック" panose="020B0600070205080204" pitchFamily="34" charset="-128"/>
            </a:endParaRPr>
          </a:p>
          <a:p>
            <a:endParaRPr lang="nb-NO" dirty="0"/>
          </a:p>
        </p:txBody>
      </p:sp>
      <p:sp>
        <p:nvSpPr>
          <p:cNvPr id="6" name="Ellipse 5"/>
          <p:cNvSpPr/>
          <p:nvPr/>
        </p:nvSpPr>
        <p:spPr>
          <a:xfrm>
            <a:off x="5280453" y="4903742"/>
            <a:ext cx="659027" cy="459090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TekstSylinder 6"/>
          <p:cNvSpPr txBox="1"/>
          <p:nvPr/>
        </p:nvSpPr>
        <p:spPr>
          <a:xfrm>
            <a:off x="1640748" y="5737423"/>
            <a:ext cx="660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>
                <a:solidFill>
                  <a:schemeClr val="accent2"/>
                </a:solidFill>
              </a:rPr>
              <a:t>(Logisk utsagn som evalueres </a:t>
            </a:r>
            <a:r>
              <a:rPr lang="nb-NO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 resultatet er logisk 1/0, sann/usann)</a:t>
            </a:r>
            <a:endParaRPr lang="nb-NO" dirty="0">
              <a:solidFill>
                <a:schemeClr val="accent2"/>
              </a:solidFill>
            </a:endParaRPr>
          </a:p>
        </p:txBody>
      </p:sp>
      <p:cxnSp>
        <p:nvCxnSpPr>
          <p:cNvPr id="9" name="Rett pil 8"/>
          <p:cNvCxnSpPr/>
          <p:nvPr/>
        </p:nvCxnSpPr>
        <p:spPr>
          <a:xfrm flipH="1" flipV="1">
            <a:off x="2588342" y="5362832"/>
            <a:ext cx="103239" cy="374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5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199" y="-123052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utsagn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operatorer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Rectangle 3"/>
          <p:cNvSpPr txBox="1">
            <a:spLocks/>
          </p:cNvSpPr>
          <p:nvPr/>
        </p:nvSpPr>
        <p:spPr bwMode="auto">
          <a:xfrm>
            <a:off x="457199" y="1564195"/>
            <a:ext cx="8447903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Logiske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(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boolske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)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operatorer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:</a:t>
            </a: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dirty="0" smtClean="0">
                <a:ea typeface="ＭＳ Ｐゴシック" panose="020B0600070205080204" pitchFamily="34" charset="-128"/>
              </a:rPr>
              <a:t>   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Sammenligner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to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eller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flere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uttrykk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og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returnerer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1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eller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0</a:t>
            </a:r>
          </a:p>
          <a:p>
            <a:pPr marL="0" indent="0" defTabSz="914400" eaLnBrk="1" hangingPunct="1">
              <a:lnSpc>
                <a:spcPct val="80000"/>
              </a:lnSpc>
              <a:buNone/>
            </a:pPr>
            <a:endParaRPr lang="en-US" altLang="nb-NO" sz="20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Font typeface="Wingdings 2" panose="05020102010507070707" pitchFamily="18" charset="2"/>
              <a:buNone/>
            </a:pP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||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		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eller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 (or)			(</a:t>
            </a:r>
            <a:r>
              <a:rPr lang="en-US" altLang="nb-NO" sz="1900" dirty="0" err="1" smtClean="0">
                <a:ea typeface="ＭＳ Ｐゴシック" panose="020B0600070205080204" pitchFamily="34" charset="-128"/>
              </a:rPr>
              <a:t>eksempel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(x &gt; 0)  ||  (y  &gt; 0) 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)</a:t>
            </a: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Font typeface="Wingdings 2" panose="05020102010507070707" pitchFamily="18" charset="2"/>
              <a:buNone/>
            </a:pP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&amp;&amp;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	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og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 (and)			(</a:t>
            </a:r>
            <a:r>
              <a:rPr lang="en-US" altLang="nb-NO" sz="1900" dirty="0" err="1" smtClean="0">
                <a:ea typeface="ＭＳ Ｐゴシック" panose="020B0600070205080204" pitchFamily="34" charset="-128"/>
              </a:rPr>
              <a:t>eksempel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(x &gt; 0)  &amp;&amp;  (y &gt; 0) 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)</a:t>
            </a: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None/>
            </a:pPr>
            <a:r>
              <a:rPr lang="en-US" altLang="nb-NO" sz="19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!</a:t>
            </a:r>
            <a:r>
              <a:rPr lang="en-US" altLang="nb-NO" sz="1900" dirty="0">
                <a:ea typeface="ＭＳ Ｐゴシック" panose="020B0600070205080204" pitchFamily="34" charset="-128"/>
              </a:rPr>
              <a:t>		</a:t>
            </a:r>
            <a:r>
              <a:rPr lang="en-US" altLang="nb-NO" sz="1900" b="1" dirty="0" err="1">
                <a:ea typeface="ＭＳ Ｐゴシック" panose="020B0600070205080204" pitchFamily="34" charset="-128"/>
              </a:rPr>
              <a:t>ikke</a:t>
            </a:r>
            <a:r>
              <a:rPr lang="en-US" altLang="nb-NO" sz="1900" dirty="0">
                <a:ea typeface="ＭＳ Ｐゴシック" panose="020B0600070205080204" pitchFamily="34" charset="-128"/>
              </a:rPr>
              <a:t> (not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)		(</a:t>
            </a:r>
            <a:r>
              <a:rPr lang="en-US" altLang="nb-NO" sz="1900" dirty="0" err="1" smtClean="0">
                <a:ea typeface="ＭＳ Ｐゴシック" panose="020B0600070205080204" pitchFamily="34" charset="-128"/>
              </a:rPr>
              <a:t>eksempel</a:t>
            </a:r>
            <a:r>
              <a:rPr lang="en-US" altLang="nb-NO" sz="1900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!x &gt; 0 </a:t>
            </a:r>
            <a:endParaRPr lang="en-US" altLang="nb-NO" sz="1900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None/>
            </a:pPr>
            <a:endParaRPr lang="en-US" altLang="nb-NO" sz="19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None/>
            </a:pPr>
            <a:endParaRPr lang="en-US" altLang="nb-NO" sz="19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b="1" dirty="0" smtClean="0">
                <a:ea typeface="ＭＳ Ｐゴシック" panose="020B0600070205080204" pitchFamily="34" charset="-128"/>
              </a:rPr>
              <a:t>God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programmeringsskikk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Bruk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parenteser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rundt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err="1" smtClean="0">
                <a:ea typeface="ＭＳ Ｐゴシック" panose="020B0600070205080204" pitchFamily="34" charset="-128"/>
              </a:rPr>
              <a:t>uttrykkene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!</a:t>
            </a:r>
            <a:endParaRPr lang="en-US" altLang="nb-NO" sz="2200" b="1" dirty="0">
              <a:ea typeface="ＭＳ Ｐゴシック" panose="020B0600070205080204" pitchFamily="34" charset="-128"/>
            </a:endParaRP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b="1" dirty="0" smtClean="0">
                <a:ea typeface="ＭＳ Ｐゴシック" panose="020B0600070205080204" pitchFamily="34" charset="-128"/>
              </a:rPr>
              <a:t>    </a:t>
            </a:r>
            <a:r>
              <a:rPr lang="en-US" altLang="nb-NO" sz="2300" dirty="0" err="1" smtClean="0">
                <a:ea typeface="ＭＳ Ｐゴシック" panose="020B0600070205080204" pitchFamily="34" charset="-128"/>
              </a:rPr>
              <a:t>Øker</a:t>
            </a:r>
            <a:r>
              <a:rPr lang="en-US" altLang="nb-NO" sz="23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err="1">
                <a:ea typeface="ＭＳ Ｐゴシック" panose="020B0600070205080204" pitchFamily="34" charset="-128"/>
              </a:rPr>
              <a:t>lesbarheten</a:t>
            </a:r>
            <a:r>
              <a:rPr lang="en-US" altLang="nb-NO" sz="2300" dirty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err="1">
                <a:ea typeface="ＭＳ Ｐゴシック" panose="020B0600070205080204" pitchFamily="34" charset="-128"/>
              </a:rPr>
              <a:t>og</a:t>
            </a:r>
            <a:r>
              <a:rPr lang="en-US" altLang="nb-NO" sz="2300" dirty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err="1" smtClean="0">
                <a:ea typeface="ＭＳ Ｐゴシック" panose="020B0600070205080204" pitchFamily="34" charset="-128"/>
              </a:rPr>
              <a:t>unngår</a:t>
            </a:r>
            <a:r>
              <a:rPr lang="en-US" altLang="nb-NO" sz="23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err="1" smtClean="0">
                <a:ea typeface="ＭＳ Ｐゴシック" panose="020B0600070205080204" pitchFamily="34" charset="-128"/>
              </a:rPr>
              <a:t>utilsiktet</a:t>
            </a:r>
            <a:r>
              <a:rPr lang="en-US" altLang="nb-NO" sz="23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err="1" smtClean="0">
                <a:ea typeface="ＭＳ Ｐゴシック" panose="020B0600070205080204" pitchFamily="34" charset="-128"/>
              </a:rPr>
              <a:t>utførelsesrekkefølge</a:t>
            </a:r>
            <a:r>
              <a:rPr lang="en-US" altLang="nb-NO" sz="2300" dirty="0" smtClean="0">
                <a:ea typeface="ＭＳ Ｐゴシック" panose="020B0600070205080204" pitchFamily="34" charset="-128"/>
              </a:rPr>
              <a:t> </a:t>
            </a: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300" dirty="0">
                <a:ea typeface="ＭＳ Ｐゴシック" panose="020B0600070205080204" pitchFamily="34" charset="-128"/>
              </a:rPr>
              <a:t> </a:t>
            </a:r>
            <a:r>
              <a:rPr lang="en-US" altLang="nb-NO" sz="2300" dirty="0" smtClean="0">
                <a:ea typeface="ＭＳ Ｐゴシック" panose="020B0600070205080204" pitchFamily="34" charset="-128"/>
              </a:rPr>
              <a:t>   (</a:t>
            </a:r>
            <a:r>
              <a:rPr lang="en-US" altLang="nb-NO" sz="2300" dirty="0" err="1" smtClean="0">
                <a:ea typeface="ＭＳ Ｐゴシック" panose="020B0600070205080204" pitchFamily="34" charset="-128"/>
              </a:rPr>
              <a:t>operatorpresedens</a:t>
            </a:r>
            <a:r>
              <a:rPr lang="en-US" altLang="nb-NO" sz="2300" dirty="0">
                <a:ea typeface="ＭＳ Ｐゴシック" panose="020B0600070205080204" pitchFamily="34" charset="-128"/>
              </a:rPr>
              <a:t>)</a:t>
            </a:r>
            <a:endParaRPr lang="en-US" altLang="nb-NO" dirty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spcBef>
                <a:spcPts val="1200"/>
              </a:spcBef>
              <a:buNone/>
            </a:pPr>
            <a:endParaRPr lang="en-US" altLang="nb-NO" sz="19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None/>
            </a:pPr>
            <a:endParaRPr lang="en-US" altLang="nb-NO" sz="1900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0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Operatorpresedens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457200" y="1447800"/>
            <a:ext cx="82296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Parenteser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()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     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Mult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/div: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*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/</a:t>
            </a:r>
            <a:r>
              <a:rPr lang="en-US" altLang="nb-NO" sz="2400" b="1" dirty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         Add/sub: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+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-</a:t>
            </a:r>
            <a:r>
              <a:rPr lang="en-US" altLang="nb-NO" sz="2400" b="1" dirty="0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 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Relasjon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: 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&lt;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&gt;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&lt;=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&gt;=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==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, </a:t>
            </a:r>
            <a:r>
              <a:rPr lang="en-US" altLang="nb-NO" sz="2400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!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=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       And: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&amp;&amp;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Or: 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||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   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Tilordning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: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=</a:t>
            </a:r>
          </a:p>
          <a:p>
            <a:pPr marL="0" lvl="1" indent="0" defTabSz="914400">
              <a:lnSpc>
                <a:spcPct val="200000"/>
              </a:lnSpc>
              <a:buClr>
                <a:srgbClr val="EB641B"/>
              </a:buClr>
              <a:buSzPct val="95000"/>
              <a:buNone/>
            </a:pPr>
            <a:r>
              <a:rPr lang="en-US" altLang="nb-NO" dirty="0" smtClean="0">
                <a:ea typeface="ＭＳ Ｐゴシック" panose="020B0600070205080204" pitchFamily="34" charset="-128"/>
              </a:rPr>
              <a:t>   </a:t>
            </a:r>
            <a:r>
              <a:rPr lang="en-US" altLang="nb-NO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</a:t>
            </a:r>
            <a:r>
              <a:rPr lang="en-US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    </a:t>
            </a:r>
            <a:r>
              <a:rPr lang="en-US" altLang="nb-NO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tall </a:t>
            </a:r>
            <a:r>
              <a:rPr lang="en-US" altLang="nb-NO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&lt;</a:t>
            </a:r>
            <a:r>
              <a:rPr lang="en-US" altLang="nb-NO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nb-NO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5 </a:t>
            </a:r>
            <a:r>
              <a:rPr lang="en-US" altLang="nb-NO" b="1" dirty="0">
                <a:solidFill>
                  <a:schemeClr val="accent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||</a:t>
            </a:r>
            <a:r>
              <a:rPr lang="en-US" altLang="nb-NO" b="1" dirty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nb-NO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6</a:t>
            </a:r>
            <a:r>
              <a:rPr lang="en-US" altLang="nb-NO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(tall = 0.5, 10)</a:t>
            </a:r>
          </a:p>
          <a:p>
            <a:pPr marL="273050" lvl="1" indent="-273050" defTabSz="914400">
              <a:buClr>
                <a:srgbClr val="EB641B"/>
              </a:buClr>
              <a:buSzPct val="95000"/>
            </a:pPr>
            <a:endParaRPr lang="en-US" altLang="nb-NO" dirty="0" smtClean="0">
              <a:ea typeface="ＭＳ Ｐゴシック" panose="020B0600070205080204" pitchFamily="34" charset="-128"/>
            </a:endParaRPr>
          </a:p>
          <a:p>
            <a:pPr defTabSz="914400"/>
            <a:endParaRPr lang="en-US" altLang="nb-NO" sz="2400" b="1" dirty="0" smtClean="0">
              <a:ea typeface="ＭＳ Ｐゴシック" panose="020B0600070205080204" pitchFamily="34" charset="-128"/>
            </a:endParaRPr>
          </a:p>
          <a:p>
            <a:pPr defTabSz="914400"/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På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samme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nivå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:   </a:t>
            </a:r>
            <a:r>
              <a:rPr lang="en-US" altLang="nb-NO" sz="2400" b="1" i="1" dirty="0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Fra </a:t>
            </a:r>
            <a:r>
              <a:rPr lang="en-US" altLang="nb-NO" sz="2400" b="1" i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venstre</a:t>
            </a:r>
            <a:r>
              <a:rPr lang="en-US" altLang="nb-NO" sz="2400" b="1" i="1" dirty="0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 mot </a:t>
            </a:r>
            <a:r>
              <a:rPr lang="en-US" altLang="nb-NO" sz="2400" b="1" i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høyre</a:t>
            </a:r>
            <a:endParaRPr lang="en-US" altLang="nb-NO" sz="2400" b="1" i="1" dirty="0" smtClean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marL="0" indent="0" defTabSz="914400">
              <a:lnSpc>
                <a:spcPct val="200000"/>
              </a:lnSpc>
              <a:buNone/>
            </a:pPr>
            <a:r>
              <a:rPr lang="en-US" altLang="nb-NO" sz="2400" dirty="0">
                <a:ea typeface="ＭＳ Ｐゴシック" panose="020B0600070205080204" pitchFamily="34" charset="-128"/>
              </a:rPr>
              <a:t> </a:t>
            </a:r>
            <a:r>
              <a:rPr lang="en-US" altLang="nb-NO" sz="2400" dirty="0" smtClean="0">
                <a:ea typeface="ＭＳ Ｐゴシック" panose="020B0600070205080204" pitchFamily="34" charset="-128"/>
              </a:rPr>
              <a:t>   </a:t>
            </a:r>
            <a:r>
              <a:rPr lang="en-US" altLang="nb-NO" sz="24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</a:t>
            </a:r>
            <a:r>
              <a:rPr lang="en-US" altLang="nb-NO" sz="2400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40 </a:t>
            </a:r>
            <a:r>
              <a:rPr lang="en-US" altLang="nb-NO" sz="24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&lt; </a:t>
            </a:r>
            <a:r>
              <a:rPr lang="en-US" altLang="nb-NO" sz="2400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fart </a:t>
            </a:r>
            <a:r>
              <a:rPr lang="en-US" altLang="nb-NO" sz="2400" b="1" dirty="0" smtClean="0">
                <a:solidFill>
                  <a:schemeClr val="accent1"/>
                </a:solidFill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&lt; </a:t>
            </a:r>
            <a:r>
              <a:rPr lang="en-US" altLang="nb-NO" sz="2400" b="1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60</a:t>
            </a:r>
            <a:r>
              <a:rPr lang="en-US" altLang="nb-NO" sz="2400" dirty="0" smtClean="0">
                <a:latin typeface="Courier New" panose="02070309020205020404" pitchFamily="49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  (fart = 55, 65)</a:t>
            </a:r>
          </a:p>
        </p:txBody>
      </p:sp>
      <p:sp>
        <p:nvSpPr>
          <p:cNvPr id="4" name="Pil høyre 3"/>
          <p:cNvSpPr/>
          <p:nvPr/>
        </p:nvSpPr>
        <p:spPr>
          <a:xfrm>
            <a:off x="2717748" y="1628006"/>
            <a:ext cx="189470" cy="14622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5" name="Pil høyre 4"/>
          <p:cNvSpPr/>
          <p:nvPr/>
        </p:nvSpPr>
        <p:spPr>
          <a:xfrm>
            <a:off x="7595418" y="1625948"/>
            <a:ext cx="189470" cy="14622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Pil høyre 5"/>
          <p:cNvSpPr/>
          <p:nvPr/>
        </p:nvSpPr>
        <p:spPr>
          <a:xfrm>
            <a:off x="5073031" y="1628006"/>
            <a:ext cx="189470" cy="14622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Pil høyre 7"/>
          <p:cNvSpPr/>
          <p:nvPr/>
        </p:nvSpPr>
        <p:spPr>
          <a:xfrm>
            <a:off x="4572000" y="1954663"/>
            <a:ext cx="189470" cy="14622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Pil høyre 8"/>
          <p:cNvSpPr/>
          <p:nvPr/>
        </p:nvSpPr>
        <p:spPr>
          <a:xfrm>
            <a:off x="7595418" y="2009475"/>
            <a:ext cx="189470" cy="14622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80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497227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lnSpc>
                <a:spcPct val="80000"/>
              </a:lnSpc>
            </a:pP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setningen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brukes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for å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avgjøre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om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programkode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skal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utføres</a:t>
            </a: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dirty="0" err="1" smtClean="0">
                <a:ea typeface="ＭＳ Ｐゴシック" panose="020B0600070205080204" pitchFamily="34" charset="-128"/>
              </a:rPr>
              <a:t>Generell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form: </a:t>
            </a:r>
          </a:p>
          <a:p>
            <a:pPr defTabSz="914400" eaLnBrk="1" hangingPunct="1">
              <a:lnSpc>
                <a:spcPct val="80000"/>
              </a:lnSpc>
            </a:pP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nb-NO" sz="2400" dirty="0" smtClean="0">
                <a:ea typeface="ＭＳ Ｐゴシック" panose="020B0600070205080204" pitchFamily="34" charset="-128"/>
              </a:rPr>
              <a:t> (</a:t>
            </a:r>
            <a:r>
              <a:rPr lang="en-US" altLang="nb-NO" sz="2400" b="1" dirty="0" err="1" smtClean="0">
                <a:ea typeface="ＭＳ Ｐゴシック" panose="020B0600070205080204" pitchFamily="34" charset="-128"/>
              </a:rPr>
              <a:t>betingelse</a:t>
            </a:r>
            <a:r>
              <a:rPr lang="en-US" altLang="nb-NO" sz="2400" b="1" dirty="0" smtClean="0">
                <a:ea typeface="ＭＳ Ｐゴシック" panose="020B0600070205080204" pitchFamily="34" charset="-128"/>
              </a:rPr>
              <a:t>)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{</a:t>
            </a:r>
          </a:p>
          <a:p>
            <a:pPr lvl="2" defTabSz="914400" eaLnBrk="1" hangingPunct="1">
              <a:lnSpc>
                <a:spcPct val="80000"/>
              </a:lnSpc>
              <a:buNone/>
            </a:pPr>
            <a:r>
              <a:rPr lang="en-US" altLang="nb-NO" sz="2400" dirty="0" smtClean="0">
                <a:ea typeface="ＭＳ Ｐゴシック" panose="020B0600070205080204" pitchFamily="34" charset="-128"/>
              </a:rPr>
              <a:t>  </a:t>
            </a: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4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</a:t>
            </a:r>
            <a:r>
              <a:rPr lang="en-US" altLang="nb-NO" sz="24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programkode</a:t>
            </a:r>
            <a:endParaRPr lang="en-US" altLang="nb-NO" sz="2400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r>
              <a:rPr lang="en-US" altLang="nb-NO" sz="24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}</a:t>
            </a:r>
          </a:p>
          <a:p>
            <a:pPr defTabSz="914400" eaLnBrk="1" hangingPunct="1">
              <a:lnSpc>
                <a:spcPct val="80000"/>
              </a:lnSpc>
            </a:pPr>
            <a:endParaRPr lang="en-US" altLang="nb-NO" sz="2200" i="1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i="1" dirty="0" err="1" smtClean="0">
                <a:ea typeface="ＭＳ Ｐゴシック" panose="020B0600070205080204" pitchFamily="34" charset="-128"/>
              </a:rPr>
              <a:t>Betingelsen</a:t>
            </a:r>
            <a:r>
              <a:rPr lang="en-US" altLang="nb-NO" sz="2200" i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logisk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betingelse</a:t>
            </a:r>
            <a:r>
              <a:rPr lang="en-US" altLang="nb-NO" sz="2200" b="1" dirty="0" smtClean="0">
                <a:ea typeface="ＭＳ Ｐゴシック" panose="020B0600070205080204" pitchFamily="34" charset="-128"/>
              </a:rPr>
              <a:t> </a:t>
            </a:r>
          </a:p>
          <a:p>
            <a:pPr defTabSz="914400" eaLnBrk="1" hangingPunct="1">
              <a:lnSpc>
                <a:spcPct val="80000"/>
              </a:lnSpc>
            </a:pPr>
            <a:endParaRPr lang="en-US" altLang="nb-NO" sz="2200" i="1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Programkoden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kan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være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blokk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med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instruksjoner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eller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bare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én</a:t>
            </a: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</a:pPr>
            <a:r>
              <a:rPr lang="en-US" altLang="nb-NO" sz="2200" dirty="0" err="1" smtClean="0">
                <a:ea typeface="ＭＳ Ｐゴシック" panose="020B0600070205080204" pitchFamily="34" charset="-128"/>
              </a:rPr>
              <a:t>Programkoden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>
                <a:ea typeface="ＭＳ Ｐゴシック" panose="020B0600070205080204" pitchFamily="34" charset="-128"/>
              </a:rPr>
              <a:t>utføres</a:t>
            </a:r>
            <a:r>
              <a:rPr lang="en-US" altLang="nb-NO" sz="2200" dirty="0">
                <a:ea typeface="ＭＳ Ｐゴシック" panose="020B0600070205080204" pitchFamily="34" charset="-128"/>
              </a:rPr>
              <a:t> bare </a:t>
            </a:r>
            <a:r>
              <a:rPr lang="en-US" altLang="nb-NO" sz="2200" b="1" i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hvis</a:t>
            </a:r>
            <a:r>
              <a:rPr lang="en-US" altLang="nb-NO" sz="2200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betingelsen</a:t>
            </a:r>
            <a:r>
              <a:rPr lang="en-US" altLang="nb-NO" sz="2200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er</a:t>
            </a:r>
            <a:r>
              <a:rPr lang="en-US" altLang="nb-NO" sz="2200" b="1" i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sann</a:t>
            </a:r>
            <a:r>
              <a:rPr lang="en-US" altLang="nb-NO" sz="2200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–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hvis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ikke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sann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så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hopper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programmet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bare over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programkoden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if-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setningen</a:t>
            </a:r>
            <a:endParaRPr lang="en-US" altLang="nb-NO" sz="2200" dirty="0">
              <a:ea typeface="ＭＳ Ｐゴシック" panose="020B0600070205080204" pitchFamily="34" charset="-128"/>
            </a:endParaRPr>
          </a:p>
          <a:p>
            <a:pPr defTabSz="914400" eaLnBrk="1" hangingPunct="1">
              <a:lnSpc>
                <a:spcPct val="80000"/>
              </a:lnSpc>
              <a:buFont typeface="Wingdings 2" panose="05020102010507070707" pitchFamily="18" charset="2"/>
              <a:buNone/>
            </a:pPr>
            <a:endParaRPr lang="en-US" altLang="nb-NO" sz="2200" dirty="0" smtClean="0">
              <a:ea typeface="ＭＳ Ｐゴシック" panose="020B0600070205080204" pitchFamily="34" charset="-128"/>
            </a:endParaRPr>
          </a:p>
        </p:txBody>
      </p:sp>
      <p:sp>
        <p:nvSpPr>
          <p:cNvPr id="6" name="Rektangel 5"/>
          <p:cNvSpPr/>
          <p:nvPr/>
        </p:nvSpPr>
        <p:spPr>
          <a:xfrm>
            <a:off x="1147915" y="3559544"/>
            <a:ext cx="260555" cy="371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Rektangel 6"/>
          <p:cNvSpPr/>
          <p:nvPr/>
        </p:nvSpPr>
        <p:spPr>
          <a:xfrm>
            <a:off x="2952134" y="2827041"/>
            <a:ext cx="260555" cy="3711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24" y="1887332"/>
            <a:ext cx="2039579" cy="2965714"/>
          </a:xfrm>
          <a:prstGeom prst="rect">
            <a:avLst/>
          </a:prstGeom>
        </p:spPr>
      </p:pic>
      <p:sp>
        <p:nvSpPr>
          <p:cNvPr id="8" name="Tittel 1"/>
          <p:cNvSpPr>
            <a:spLocks noGrp="1"/>
          </p:cNvSpPr>
          <p:nvPr>
            <p:ph type="title"/>
          </p:nvPr>
        </p:nvSpPr>
        <p:spPr>
          <a:xfrm>
            <a:off x="457200" y="4474"/>
            <a:ext cx="8229600" cy="1143000"/>
          </a:xfrm>
        </p:spPr>
        <p:txBody>
          <a:bodyPr/>
          <a:lstStyle/>
          <a:p>
            <a:r>
              <a:rPr lang="nb-NO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if-setningen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52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391466"/>
            <a:ext cx="8229600" cy="438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/>
            <a:r>
              <a:rPr lang="en-US" altLang="nb-NO" b="1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if-else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-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setningen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velger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mellom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to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handlinger</a:t>
            </a:r>
            <a:endParaRPr lang="en-US" altLang="nb-NO" dirty="0" smtClean="0">
              <a:ea typeface="ＭＳ Ｐゴシック" panose="020B0600070205080204" pitchFamily="34" charset="-128"/>
            </a:endParaRPr>
          </a:p>
          <a:p>
            <a:pPr defTabSz="914400" eaLnBrk="1" hangingPunct="1"/>
            <a:endParaRPr lang="en-US" altLang="nb-NO" dirty="0" smtClean="0">
              <a:ea typeface="ＭＳ Ｐゴシック" panose="020B0600070205080204" pitchFamily="34" charset="-128"/>
            </a:endParaRPr>
          </a:p>
          <a:p>
            <a:pPr defTabSz="914400" eaLnBrk="1" hangingPunct="1"/>
            <a:r>
              <a:rPr lang="en-US" altLang="nb-NO" dirty="0" err="1" smtClean="0">
                <a:ea typeface="ＭＳ Ｐゴシック" panose="020B0600070205080204" pitchFamily="34" charset="-128"/>
              </a:rPr>
              <a:t>Generell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form:</a:t>
            </a: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endParaRPr lang="en-US" altLang="nb-NO" b="1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if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(</a:t>
            </a:r>
            <a:r>
              <a:rPr lang="en-US" altLang="nb-NO" b="1" dirty="0" err="1" smtClean="0">
                <a:ea typeface="ＭＳ Ｐゴシック" panose="020B0600070205080204" pitchFamily="34" charset="-128"/>
              </a:rPr>
              <a:t>betingelse</a:t>
            </a:r>
            <a:r>
              <a:rPr lang="en-US" altLang="nb-NO" b="1" dirty="0" smtClean="0">
                <a:ea typeface="ＭＳ Ｐゴシック" panose="020B0600070205080204" pitchFamily="34" charset="-128"/>
              </a:rPr>
              <a:t>)   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{</a:t>
            </a:r>
          </a:p>
          <a:p>
            <a:pPr lvl="3" defTabSz="914400" eaLnBrk="1" hangingPunct="1">
              <a:buNone/>
            </a:pPr>
            <a:r>
              <a:rPr lang="en-US" altLang="nb-NO" dirty="0" smtClean="0">
                <a:ea typeface="ＭＳ Ｐゴシック" panose="020B0600070205080204" pitchFamily="34" charset="-128"/>
              </a:rPr>
              <a:t>    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nb-NO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</a:t>
            </a:r>
            <a:r>
              <a:rPr lang="en-US" altLang="nb-NO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programkode</a:t>
            </a:r>
            <a:r>
              <a:rPr lang="en-US" altLang="nb-NO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1</a:t>
            </a:r>
            <a:endParaRPr lang="en-US" altLang="nb-NO" dirty="0" smtClean="0">
              <a:ea typeface="ＭＳ Ｐゴシック" panose="020B0600070205080204" pitchFamily="34" charset="-128"/>
            </a:endParaRP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}</a:t>
            </a: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e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lse  {</a:t>
            </a:r>
          </a:p>
          <a:p>
            <a:pPr lvl="3" defTabSz="914400" eaLnBrk="1" hangingPunct="1">
              <a:lnSpc>
                <a:spcPct val="80000"/>
              </a:lnSpc>
              <a:buNone/>
            </a:pPr>
            <a:r>
              <a:rPr lang="en-US" altLang="nb-NO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	  </a:t>
            </a:r>
            <a:r>
              <a:rPr lang="en-US" altLang="nb-NO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</a:t>
            </a:r>
            <a:r>
              <a:rPr lang="en-US" altLang="nb-NO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programkode</a:t>
            </a:r>
            <a:r>
              <a:rPr lang="en-US" altLang="nb-NO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2</a:t>
            </a:r>
            <a:endParaRPr lang="en-US" altLang="nb-NO" dirty="0">
              <a:solidFill>
                <a:srgbClr val="00B050"/>
              </a:solidFill>
              <a:ea typeface="ＭＳ Ｐゴシック" panose="020B0600070205080204" pitchFamily="34" charset="-128"/>
            </a:endParaRP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}</a:t>
            </a:r>
          </a:p>
          <a:p>
            <a:pPr lvl="3" defTabSz="914400" eaLnBrk="1" hangingPunct="1">
              <a:buFont typeface="Wingdings 2" panose="05020102010507070707" pitchFamily="18" charset="2"/>
              <a:buNone/>
            </a:pPr>
            <a:endParaRPr lang="en-US" altLang="nb-NO" dirty="0" smtClean="0">
              <a:ea typeface="ＭＳ Ｐゴシック" panose="020B0600070205080204" pitchFamily="34" charset="-128"/>
            </a:endParaRPr>
          </a:p>
          <a:p>
            <a:pPr defTabSz="914400" eaLnBrk="1" hangingPunct="1"/>
            <a:r>
              <a:rPr lang="en-US" altLang="nb-NO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En</a:t>
            </a:r>
            <a:r>
              <a:rPr lang="en-US" altLang="nb-NO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og</a:t>
            </a:r>
            <a:r>
              <a:rPr lang="en-US" altLang="nb-NO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bare </a:t>
            </a:r>
            <a:r>
              <a:rPr lang="en-US" altLang="nb-NO" i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en</a:t>
            </a:r>
            <a:r>
              <a:rPr lang="en-US" altLang="nb-NO" i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av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handlingene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 (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programkodene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) </a:t>
            </a:r>
            <a:r>
              <a:rPr lang="en-US" altLang="nb-NO" dirty="0" err="1" smtClean="0">
                <a:ea typeface="ＭＳ Ｐゴシック" panose="020B0600070205080204" pitchFamily="34" charset="-128"/>
              </a:rPr>
              <a:t>kjøres</a:t>
            </a:r>
            <a:endParaRPr lang="en-US" altLang="nb-NO" dirty="0" smtClean="0">
              <a:ea typeface="ＭＳ Ｐゴシック" panose="020B0600070205080204" pitchFamily="34" charset="-128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826" y="1999174"/>
            <a:ext cx="3517645" cy="3583808"/>
          </a:xfrm>
          <a:prstGeom prst="rect">
            <a:avLst/>
          </a:prstGeom>
        </p:spPr>
      </p:pic>
      <p:sp>
        <p:nvSpPr>
          <p:cNvPr id="6" name="Tittel 1"/>
          <p:cNvSpPr>
            <a:spLocks noGrp="1"/>
          </p:cNvSpPr>
          <p:nvPr>
            <p:ph type="title"/>
          </p:nvPr>
        </p:nvSpPr>
        <p:spPr>
          <a:xfrm>
            <a:off x="457200" y="4474"/>
            <a:ext cx="8229600" cy="1143000"/>
          </a:xfrm>
        </p:spPr>
        <p:txBody>
          <a:bodyPr/>
          <a:lstStyle/>
          <a:p>
            <a:r>
              <a:rPr lang="nb-NO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if-</a:t>
            </a:r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med if</a:t>
            </a: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410818"/>
            <a:ext cx="8229600" cy="91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Betinget</a:t>
            </a:r>
            <a:r>
              <a:rPr lang="en-US" altLang="nb-NO" sz="22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programkjøring</a:t>
            </a:r>
            <a:r>
              <a:rPr lang="en-US" altLang="nb-NO" sz="22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Hvis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sensormålingen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overstiger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gitt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>
                <a:ea typeface="ＭＳ Ｐゴシック" panose="020B0600070205080204" pitchFamily="34" charset="-128"/>
              </a:rPr>
              <a:t>v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erdi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:</a:t>
            </a: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Slå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på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en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LED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3" y="2772060"/>
            <a:ext cx="3097873" cy="3127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62" y="2493585"/>
            <a:ext cx="5095332" cy="36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400" y="1331492"/>
            <a:ext cx="3933825" cy="4772025"/>
          </a:xfrm>
          <a:prstGeom prst="rect">
            <a:avLst/>
          </a:prstGeom>
        </p:spPr>
      </p:pic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Eksempel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med if</a:t>
            </a: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399011" y="2253686"/>
            <a:ext cx="3150524" cy="116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dirty="0" err="1" smtClean="0">
                <a:ea typeface="ＭＳ Ｐゴシック" panose="020B0600070205080204" pitchFamily="34" charset="-128"/>
              </a:rPr>
              <a:t>Hvis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sensormålingen</a:t>
            </a:r>
            <a:endParaRPr lang="en-US" altLang="nb-NO" sz="2200" dirty="0" smtClean="0">
              <a:ea typeface="ＭＳ Ｐゴシック" panose="020B0600070205080204" pitchFamily="34" charset="-128"/>
            </a:endParaRP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dirty="0" err="1" smtClean="0">
                <a:ea typeface="ＭＳ Ｐゴシック" panose="020B0600070205080204" pitchFamily="34" charset="-128"/>
              </a:rPr>
              <a:t>overstiger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en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gitt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200" dirty="0" err="1">
                <a:ea typeface="ＭＳ Ｐゴシック" panose="020B0600070205080204" pitchFamily="34" charset="-128"/>
              </a:rPr>
              <a:t>v</a:t>
            </a:r>
            <a:r>
              <a:rPr lang="en-US" altLang="nb-NO" sz="2200" dirty="0" err="1" smtClean="0">
                <a:ea typeface="ＭＳ Ｐゴシック" panose="020B0600070205080204" pitchFamily="34" charset="-128"/>
              </a:rPr>
              <a:t>erdi</a:t>
            </a:r>
            <a:r>
              <a:rPr lang="en-US" altLang="nb-NO" sz="2200" dirty="0" smtClean="0">
                <a:ea typeface="ＭＳ Ｐゴシック" panose="020B0600070205080204" pitchFamily="34" charset="-128"/>
              </a:rPr>
              <a:t>:</a:t>
            </a:r>
          </a:p>
          <a:p>
            <a:pPr marL="0" indent="0" defTabSz="914400" eaLnBrk="1" hangingPunct="1">
              <a:lnSpc>
                <a:spcPct val="80000"/>
              </a:lnSpc>
              <a:buNone/>
            </a:pPr>
            <a:r>
              <a:rPr lang="en-US" altLang="nb-NO" sz="2200" i="1" dirty="0" smtClean="0">
                <a:ea typeface="ＭＳ Ｐゴシック" panose="020B0600070205080204" pitchFamily="34" charset="-128"/>
              </a:rPr>
              <a:t>       </a:t>
            </a: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Slå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på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200" b="1" i="1" dirty="0" err="1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en</a:t>
            </a:r>
            <a:r>
              <a:rPr lang="en-US" altLang="nb-NO" sz="2200" b="1" i="1" dirty="0" smtClean="0">
                <a:solidFill>
                  <a:schemeClr val="tx2"/>
                </a:solidFill>
                <a:ea typeface="ＭＳ Ｐゴシック" panose="020B0600070205080204" pitchFamily="34" charset="-128"/>
              </a:rPr>
              <a:t> 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19" y="4458220"/>
            <a:ext cx="2562225" cy="171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19" y="4612422"/>
            <a:ext cx="2038350" cy="514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219" y="5119844"/>
            <a:ext cx="2028825" cy="4857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37518" y="4640996"/>
            <a:ext cx="93519" cy="1610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2" name="Rectangle 11"/>
          <p:cNvSpPr/>
          <p:nvPr/>
        </p:nvSpPr>
        <p:spPr>
          <a:xfrm>
            <a:off x="4374563" y="4959649"/>
            <a:ext cx="93519" cy="16106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4299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329" y="2109354"/>
            <a:ext cx="3810000" cy="3886200"/>
          </a:xfrm>
          <a:prstGeom prst="rect">
            <a:avLst/>
          </a:prstGeom>
        </p:spPr>
      </p:pic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199" y="1417638"/>
            <a:ext cx="8229601" cy="4708525"/>
          </a:xfrm>
        </p:spPr>
        <p:txBody>
          <a:bodyPr>
            <a:normAutofit/>
          </a:bodyPr>
          <a:lstStyle/>
          <a:p>
            <a:endParaRPr lang="nb-NO" dirty="0" smtClean="0"/>
          </a:p>
          <a:p>
            <a:r>
              <a:rPr lang="nb-NO" dirty="0" smtClean="0"/>
              <a:t>Hjelper oss med å ta valg</a:t>
            </a:r>
          </a:p>
          <a:p>
            <a:pPr lvl="1"/>
            <a:r>
              <a:rPr lang="nb-NO" dirty="0" smtClean="0"/>
              <a:t>Gir avvik fra lineær kjøring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43" name="Tittel 1"/>
          <p:cNvSpPr txBox="1">
            <a:spLocks/>
          </p:cNvSpPr>
          <p:nvPr/>
        </p:nvSpPr>
        <p:spPr>
          <a:xfrm>
            <a:off x="518160" y="10312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accent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nb-NO" sz="4000" dirty="0" smtClean="0"/>
              <a:t>If-setningen oppsummert</a:t>
            </a:r>
            <a:endParaRPr lang="nb-NO" sz="4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109128" y="3218526"/>
            <a:ext cx="0" cy="384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40557" y="3279331"/>
            <a:ext cx="369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Programkoden kjøres lineært, inntil..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71738" y="3789352"/>
            <a:ext cx="25791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If betingelsen blir </a:t>
            </a:r>
            <a:r>
              <a:rPr lang="nb-NO" b="1" dirty="0" smtClean="0">
                <a:solidFill>
                  <a:srgbClr val="00B050"/>
                </a:solidFill>
              </a:rPr>
              <a:t>true</a:t>
            </a:r>
          </a:p>
          <a:p>
            <a:pPr marL="285750" indent="-285750">
              <a:buFontTx/>
              <a:buChar char="-"/>
            </a:pPr>
            <a:r>
              <a:rPr lang="nb-NO" b="1" dirty="0">
                <a:solidFill>
                  <a:schemeClr val="accent5"/>
                </a:solidFill>
              </a:rPr>
              <a:t>d</a:t>
            </a:r>
            <a:r>
              <a:rPr lang="nb-NO" b="1" dirty="0" smtClean="0">
                <a:solidFill>
                  <a:schemeClr val="accent5"/>
                </a:solidFill>
              </a:rPr>
              <a:t>a kjøres </a:t>
            </a:r>
            <a:r>
              <a:rPr lang="nb-NO" b="1" dirty="0" smtClean="0"/>
              <a:t>Kode 1</a:t>
            </a:r>
          </a:p>
          <a:p>
            <a:pPr marL="285750" indent="-285750">
              <a:buFontTx/>
              <a:buChar char="-"/>
            </a:pPr>
            <a:endParaRPr lang="nb-NO" b="1" dirty="0">
              <a:solidFill>
                <a:schemeClr val="accent5"/>
              </a:solidFill>
            </a:endParaRPr>
          </a:p>
          <a:p>
            <a:r>
              <a:rPr lang="nb-NO" b="1" dirty="0" smtClean="0">
                <a:solidFill>
                  <a:schemeClr val="accent5"/>
                </a:solidFill>
              </a:rPr>
              <a:t>Ved If-betingelsen = </a:t>
            </a:r>
            <a:r>
              <a:rPr lang="nb-NO" b="1" dirty="0" smtClean="0">
                <a:solidFill>
                  <a:srgbClr val="00B050"/>
                </a:solidFill>
              </a:rPr>
              <a:t>false</a:t>
            </a:r>
          </a:p>
          <a:p>
            <a:pPr marL="285750" indent="-285750">
              <a:buFontTx/>
              <a:buChar char="-"/>
            </a:pPr>
            <a:r>
              <a:rPr lang="nb-NO" b="1" dirty="0">
                <a:solidFill>
                  <a:schemeClr val="accent5"/>
                </a:solidFill>
              </a:rPr>
              <a:t>d</a:t>
            </a:r>
            <a:r>
              <a:rPr lang="nb-NO" b="1" dirty="0" smtClean="0">
                <a:solidFill>
                  <a:schemeClr val="accent5"/>
                </a:solidFill>
              </a:rPr>
              <a:t>a kjøres </a:t>
            </a:r>
            <a:r>
              <a:rPr lang="nb-NO" b="1" dirty="0" smtClean="0"/>
              <a:t>Kode 2</a:t>
            </a:r>
          </a:p>
          <a:p>
            <a:pPr marL="285750" indent="-285750">
              <a:buFontTx/>
              <a:buChar char="-"/>
            </a:pPr>
            <a:endParaRPr lang="nb-NO" b="1" dirty="0">
              <a:solidFill>
                <a:schemeClr val="accent5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122745" y="4353355"/>
            <a:ext cx="2163764" cy="735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3095308" y="3820176"/>
            <a:ext cx="2157620" cy="36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740133" y="3311597"/>
            <a:ext cx="60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00B050"/>
                </a:solidFill>
              </a:rPr>
              <a:t>True</a:t>
            </a:r>
            <a:endParaRPr lang="nb-NO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64257" y="3310973"/>
            <a:ext cx="60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00B050"/>
                </a:solidFill>
              </a:rPr>
              <a:t>True</a:t>
            </a:r>
            <a:endParaRPr lang="nb-NO" b="1" dirty="0">
              <a:solidFill>
                <a:srgbClr val="00B050"/>
              </a:solidFill>
            </a:endParaRPr>
          </a:p>
        </p:txBody>
      </p:sp>
      <p:sp>
        <p:nvSpPr>
          <p:cNvPr id="16" name="Curved Up Arrow 15"/>
          <p:cNvSpPr/>
          <p:nvPr/>
        </p:nvSpPr>
        <p:spPr>
          <a:xfrm rot="16200000" flipH="1">
            <a:off x="5312891" y="3630436"/>
            <a:ext cx="539434" cy="304602"/>
          </a:xfrm>
          <a:prstGeom prst="curvedUpArrow">
            <a:avLst>
              <a:gd name="adj1" fmla="val 13419"/>
              <a:gd name="adj2" fmla="val 31991"/>
              <a:gd name="adj3" fmla="val 37941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109128" y="4039984"/>
            <a:ext cx="0" cy="970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430308" y="4142522"/>
            <a:ext cx="343861" cy="341660"/>
            <a:chOff x="5430307" y="773084"/>
            <a:chExt cx="613435" cy="617866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430307" y="773084"/>
              <a:ext cx="613435" cy="61786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430307" y="773084"/>
              <a:ext cx="520537" cy="595413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079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" grpId="0"/>
      <p:bldP spid="15" grpId="0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510" y="1986471"/>
            <a:ext cx="3905250" cy="4029075"/>
          </a:xfrm>
          <a:prstGeom prst="rect">
            <a:avLst/>
          </a:prstGeom>
        </p:spPr>
      </p:pic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91460" y="1307021"/>
            <a:ext cx="8229601" cy="4708525"/>
          </a:xfrm>
        </p:spPr>
        <p:txBody>
          <a:bodyPr>
            <a:normAutofit/>
          </a:bodyPr>
          <a:lstStyle/>
          <a:p>
            <a:r>
              <a:rPr lang="nb-NO" dirty="0" smtClean="0"/>
              <a:t>Betinget løkke</a:t>
            </a:r>
          </a:p>
          <a:p>
            <a:pPr lvl="1"/>
            <a:r>
              <a:rPr lang="nb-NO" dirty="0" smtClean="0"/>
              <a:t>Så lenge TRUE kjør løkke</a:t>
            </a:r>
          </a:p>
          <a:p>
            <a:pPr lvl="1"/>
            <a:endParaRPr lang="nb-NO" dirty="0"/>
          </a:p>
          <a:p>
            <a:pPr lvl="1"/>
            <a:r>
              <a:rPr lang="nb-NO" dirty="0" smtClean="0"/>
              <a:t>Husk å </a:t>
            </a:r>
            <a:r>
              <a:rPr lang="nb-NO" dirty="0" err="1" smtClean="0"/>
              <a:t>initialisere</a:t>
            </a:r>
            <a:r>
              <a:rPr lang="nb-NO" dirty="0" smtClean="0"/>
              <a:t> testen!</a:t>
            </a:r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endParaRPr lang="nb-NO" dirty="0"/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Husk å oppdatere testen!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009375" y="3000895"/>
            <a:ext cx="0" cy="602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64271" y="3420020"/>
            <a:ext cx="369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5"/>
                </a:solidFill>
              </a:rPr>
              <a:t>Programkoden kjøres lineært, inntil..</a:t>
            </a:r>
            <a:endParaRPr lang="nb-NO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71738" y="3789352"/>
            <a:ext cx="2798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>
                <a:solidFill>
                  <a:schemeClr val="accent5"/>
                </a:solidFill>
              </a:rPr>
              <a:t>While</a:t>
            </a:r>
            <a:r>
              <a:rPr lang="nb-NO" b="1" dirty="0" smtClean="0">
                <a:solidFill>
                  <a:schemeClr val="accent5"/>
                </a:solidFill>
              </a:rPr>
              <a:t>-betingelsen blir </a:t>
            </a:r>
            <a:r>
              <a:rPr lang="nb-NO" b="1" dirty="0" smtClean="0">
                <a:solidFill>
                  <a:srgbClr val="00B050"/>
                </a:solidFill>
              </a:rPr>
              <a:t>true</a:t>
            </a:r>
          </a:p>
          <a:p>
            <a:pPr marL="285750" indent="-285750">
              <a:buFontTx/>
              <a:buChar char="-"/>
            </a:pPr>
            <a:r>
              <a:rPr lang="nb-NO" b="1" dirty="0">
                <a:solidFill>
                  <a:schemeClr val="accent5"/>
                </a:solidFill>
              </a:rPr>
              <a:t>d</a:t>
            </a:r>
            <a:r>
              <a:rPr lang="nb-NO" b="1" dirty="0" smtClean="0">
                <a:solidFill>
                  <a:schemeClr val="accent5"/>
                </a:solidFill>
              </a:rPr>
              <a:t>a kjøres </a:t>
            </a:r>
            <a:r>
              <a:rPr lang="nb-NO" b="1" dirty="0" smtClean="0"/>
              <a:t>koden i </a:t>
            </a:r>
            <a:r>
              <a:rPr lang="nb-NO" b="1" dirty="0" err="1" smtClean="0"/>
              <a:t>while</a:t>
            </a:r>
            <a:endParaRPr lang="nb-NO" b="1" dirty="0" smtClean="0"/>
          </a:p>
          <a:p>
            <a:pPr marL="285750" indent="-285750">
              <a:buFontTx/>
              <a:buChar char="-"/>
            </a:pPr>
            <a:endParaRPr lang="nb-NO" b="1" dirty="0">
              <a:solidFill>
                <a:schemeClr val="accent5"/>
              </a:solidFill>
            </a:endParaRPr>
          </a:p>
        </p:txBody>
      </p:sp>
      <p:cxnSp>
        <p:nvCxnSpPr>
          <p:cNvPr id="57" name="Straight Arrow Connector 56"/>
          <p:cNvCxnSpPr>
            <a:stCxn id="54" idx="3"/>
          </p:cNvCxnSpPr>
          <p:nvPr/>
        </p:nvCxnSpPr>
        <p:spPr>
          <a:xfrm flipV="1">
            <a:off x="3770005" y="4109636"/>
            <a:ext cx="868497" cy="14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75747" y="3410250"/>
            <a:ext cx="562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b="1" dirty="0" smtClean="0">
                <a:solidFill>
                  <a:srgbClr val="00B050"/>
                </a:solidFill>
              </a:rPr>
              <a:t>True</a:t>
            </a:r>
            <a:endParaRPr lang="nb-NO" sz="1600" b="1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09375" y="4663440"/>
            <a:ext cx="0" cy="4893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8919" y="3557427"/>
            <a:ext cx="1013443" cy="1060218"/>
          </a:xfrm>
          <a:prstGeom prst="rect">
            <a:avLst/>
          </a:prstGeom>
        </p:spPr>
      </p:pic>
      <p:sp>
        <p:nvSpPr>
          <p:cNvPr id="21" name="Left Brace 20"/>
          <p:cNvSpPr/>
          <p:nvPr/>
        </p:nvSpPr>
        <p:spPr>
          <a:xfrm>
            <a:off x="4888159" y="3789352"/>
            <a:ext cx="194392" cy="61639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4" name="TextBox 23"/>
          <p:cNvSpPr txBox="1"/>
          <p:nvPr/>
        </p:nvSpPr>
        <p:spPr>
          <a:xfrm>
            <a:off x="4336816" y="2589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1</a:t>
            </a:r>
            <a:endParaRPr lang="nb-NO" b="1" dirty="0">
              <a:solidFill>
                <a:schemeClr val="accent6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7233" y="31173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1</a:t>
            </a:r>
            <a:endParaRPr lang="nb-NO" b="1" dirty="0">
              <a:solidFill>
                <a:schemeClr val="accent6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38373" y="47234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2</a:t>
            </a:r>
            <a:endParaRPr lang="nb-NO" b="1" dirty="0">
              <a:solidFill>
                <a:schemeClr val="accent6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56072" y="3881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chemeClr val="accent6"/>
                </a:solidFill>
              </a:rPr>
              <a:t>2</a:t>
            </a:r>
            <a:endParaRPr lang="nb-NO" b="1" dirty="0">
              <a:solidFill>
                <a:schemeClr val="accent6"/>
              </a:solidFill>
            </a:endParaRPr>
          </a:p>
        </p:txBody>
      </p:sp>
      <p:sp>
        <p:nvSpPr>
          <p:cNvPr id="18" name="Tittel 1"/>
          <p:cNvSpPr>
            <a:spLocks noGrp="1"/>
          </p:cNvSpPr>
          <p:nvPr>
            <p:ph type="title"/>
          </p:nvPr>
        </p:nvSpPr>
        <p:spPr>
          <a:xfrm>
            <a:off x="457200" y="4474"/>
            <a:ext cx="8229600" cy="1143000"/>
          </a:xfrm>
        </p:spPr>
        <p:txBody>
          <a:bodyPr/>
          <a:lstStyle/>
          <a:p>
            <a:r>
              <a:rPr lang="nb-NO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nb-NO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-løkka</a:t>
            </a:r>
            <a:endParaRPr lang="nb-N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21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" grpId="0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1792118" y="1600201"/>
            <a:ext cx="5772995" cy="193899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nb-NO" sz="3200" b="1" dirty="0" smtClean="0"/>
              <a:t>Vet du hva en Arduino er?</a:t>
            </a:r>
            <a:endParaRPr lang="nb-NO" sz="3200" b="1" dirty="0"/>
          </a:p>
        </p:txBody>
      </p:sp>
      <p:graphicFrame>
        <p:nvGraphicFramePr>
          <p:cNvPr id="9" name="Tabell 8"/>
          <p:cNvGraphicFramePr>
            <a:graphicFrameLocks noGrp="1"/>
          </p:cNvGraphicFramePr>
          <p:nvPr>
            <p:extLst/>
          </p:nvPr>
        </p:nvGraphicFramePr>
        <p:xfrm>
          <a:off x="457200" y="3950216"/>
          <a:ext cx="8229600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185040268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650812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indent="-342900" algn="ctr">
                        <a:buAutoNum type="alphaLcParenR"/>
                      </a:pPr>
                      <a:r>
                        <a:rPr lang="nb-NO" sz="3200" b="1" baseline="0" dirty="0" smtClean="0"/>
                        <a:t> Ja</a:t>
                      </a:r>
                      <a:endParaRPr lang="nb-NO" sz="3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ctr">
                        <a:buFont typeface="+mj-lt"/>
                        <a:buAutoNum type="alphaLcParenR" startAt="2"/>
                      </a:pPr>
                      <a:r>
                        <a:rPr lang="nb-NO" sz="3200" b="1" baseline="0" dirty="0" smtClean="0"/>
                        <a:t> Nei</a:t>
                      </a:r>
                      <a:endParaRPr lang="nb-NO" sz="3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447262"/>
                  </a:ext>
                </a:extLst>
              </a:tr>
            </a:tbl>
          </a:graphicData>
        </a:graphic>
      </p:graphicFrame>
      <p:pic>
        <p:nvPicPr>
          <p:cNvPr id="5" name="Picture 6" descr="Bilderesultat for single user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57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Sett opp en </a:t>
            </a:r>
            <a:r>
              <a:rPr lang="nb-NO" b="1" dirty="0" err="1" smtClean="0"/>
              <a:t>while</a:t>
            </a:r>
            <a:r>
              <a:rPr lang="nb-NO" b="1" dirty="0" smtClean="0"/>
              <a:t>-løsning som kjører 5 ganger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68782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93635" y="272404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435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553621" y="2724040"/>
            <a:ext cx="6371596" cy="2321785"/>
            <a:chOff x="2513993" y="2847018"/>
            <a:chExt cx="5823672" cy="188292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3993" y="2918439"/>
              <a:ext cx="5710357" cy="1678499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2513993" y="2847018"/>
              <a:ext cx="5823672" cy="1882924"/>
            </a:xfrm>
            <a:prstGeom prst="rect">
              <a:avLst/>
            </a:prstGeom>
            <a:noFill/>
            <a:ln w="762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  <p:sp>
        <p:nvSpPr>
          <p:cNvPr id="26" name="TextBox 25"/>
          <p:cNvSpPr txBox="1"/>
          <p:nvPr/>
        </p:nvSpPr>
        <p:spPr>
          <a:xfrm rot="1367175">
            <a:off x="4767580" y="2933980"/>
            <a:ext cx="2806888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nb-NO" sz="2400" b="1" dirty="0" smtClean="0">
                <a:solidFill>
                  <a:srgbClr val="FF0000"/>
                </a:solidFill>
              </a:rPr>
              <a:t>Formatet for </a:t>
            </a:r>
            <a:r>
              <a:rPr lang="nb-NO" sz="2400" b="1" dirty="0" err="1" smtClean="0">
                <a:solidFill>
                  <a:srgbClr val="FF0000"/>
                </a:solidFill>
              </a:rPr>
              <a:t>while</a:t>
            </a:r>
            <a:endParaRPr lang="nb-NO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1143714" y="5277302"/>
            <a:ext cx="5781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1" dirty="0" smtClean="0">
                <a:solidFill>
                  <a:schemeClr val="accent5"/>
                </a:solidFill>
              </a:rPr>
              <a:t>Om du vil teste i praksis:  Har løkka kjørt fem ganger?</a:t>
            </a:r>
          </a:p>
          <a:p>
            <a:r>
              <a:rPr lang="nb-NO" b="1" i="1" u="sng" dirty="0" smtClean="0">
                <a:solidFill>
                  <a:schemeClr val="accent5"/>
                </a:solidFill>
              </a:rPr>
              <a:t>Tips:</a:t>
            </a:r>
            <a:r>
              <a:rPr lang="nb-NO" b="1" i="1" dirty="0" smtClean="0">
                <a:solidFill>
                  <a:schemeClr val="accent5"/>
                </a:solidFill>
              </a:rPr>
              <a:t> Legg inn en akkumulerende teller-variabel i </a:t>
            </a:r>
            <a:r>
              <a:rPr lang="nb-NO" b="1" i="1" dirty="0" err="1" smtClean="0">
                <a:solidFill>
                  <a:schemeClr val="accent5"/>
                </a:solidFill>
              </a:rPr>
              <a:t>while</a:t>
            </a:r>
            <a:r>
              <a:rPr lang="nb-NO" b="1" i="1" dirty="0" smtClean="0">
                <a:solidFill>
                  <a:schemeClr val="accent5"/>
                </a:solidFill>
              </a:rPr>
              <a:t>-løkka som skrives til Seriemonitor etter at løkka er ferdig!</a:t>
            </a:r>
            <a:endParaRPr lang="nb-NO" b="1" i="1" dirty="0">
              <a:solidFill>
                <a:schemeClr val="accent5"/>
              </a:solidFill>
            </a:endParaRPr>
          </a:p>
        </p:txBody>
      </p:sp>
      <p:pic>
        <p:nvPicPr>
          <p:cNvPr id="15" name="Picture 6" descr="Bilderesultat for single us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1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Sett opp en </a:t>
            </a:r>
            <a:r>
              <a:rPr lang="nb-NO" b="1" dirty="0" err="1" smtClean="0"/>
              <a:t>while</a:t>
            </a:r>
            <a:r>
              <a:rPr lang="nb-NO" b="1" dirty="0" smtClean="0"/>
              <a:t>-løsning som kjører 5 ganger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68782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6" y="2692645"/>
            <a:ext cx="2227807" cy="1081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77" y="2682501"/>
            <a:ext cx="2512513" cy="1102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93635" y="272404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435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196" y="4555436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0" y="4476170"/>
            <a:ext cx="2214384" cy="1164792"/>
          </a:xfrm>
          <a:prstGeom prst="rect">
            <a:avLst/>
          </a:prstGeom>
        </p:spPr>
      </p:pic>
      <p:pic>
        <p:nvPicPr>
          <p:cNvPr id="16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Sett opp en </a:t>
            </a:r>
            <a:r>
              <a:rPr lang="nb-NO" b="1" dirty="0" err="1" smtClean="0"/>
              <a:t>while</a:t>
            </a:r>
            <a:r>
              <a:rPr lang="nb-NO" b="1" dirty="0" smtClean="0"/>
              <a:t>-løsning som kjører 5 ganger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SRS – Quiz</a:t>
            </a:r>
            <a:endParaRPr lang="nb-NO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68782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966" y="2692645"/>
            <a:ext cx="2227807" cy="10813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677" y="2682501"/>
            <a:ext cx="2512513" cy="11024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93635" y="2724040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435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53786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196" y="4555436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0" y="4476170"/>
            <a:ext cx="2214384" cy="1164792"/>
          </a:xfrm>
          <a:prstGeom prst="rect">
            <a:avLst/>
          </a:prstGeom>
        </p:spPr>
      </p:pic>
      <p:pic>
        <p:nvPicPr>
          <p:cNvPr id="16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222994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628704" y="2682501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Oval 19"/>
          <p:cNvSpPr/>
          <p:nvPr/>
        </p:nvSpPr>
        <p:spPr>
          <a:xfrm>
            <a:off x="4263245" y="2692645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203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1083210" y="2053436"/>
            <a:ext cx="7772400" cy="2501938"/>
          </a:xfrm>
        </p:spPr>
        <p:txBody>
          <a:bodyPr>
            <a:normAutofit/>
          </a:bodyPr>
          <a:lstStyle/>
          <a:p>
            <a:r>
              <a:rPr lang="nb-NO" sz="4400" dirty="0" smtClean="0">
                <a:solidFill>
                  <a:schemeClr val="accent5"/>
                </a:solidFill>
              </a:rPr>
              <a:t>Funksjoner i </a:t>
            </a:r>
            <a:r>
              <a:rPr lang="nb-NO" sz="4400" dirty="0" err="1" smtClean="0">
                <a:solidFill>
                  <a:schemeClr val="accent5"/>
                </a:solidFill>
              </a:rPr>
              <a:t>Arduino</a:t>
            </a:r>
            <a:r>
              <a:rPr lang="nb-NO" sz="4400" dirty="0" smtClean="0">
                <a:solidFill>
                  <a:schemeClr val="accent5"/>
                </a:solidFill>
              </a:rPr>
              <a:t> C</a:t>
            </a:r>
            <a:br>
              <a:rPr lang="nb-NO" sz="4400" dirty="0" smtClean="0">
                <a:solidFill>
                  <a:schemeClr val="accent5"/>
                </a:solidFill>
              </a:rPr>
            </a:br>
            <a:r>
              <a:rPr lang="nb-NO" sz="4000" dirty="0" smtClean="0">
                <a:solidFill>
                  <a:schemeClr val="accent5"/>
                </a:solidFill>
              </a:rPr>
              <a:t>	</a:t>
            </a:r>
            <a:r>
              <a:rPr lang="nb-NO" sz="3200" dirty="0" smtClean="0">
                <a:solidFill>
                  <a:schemeClr val="accent5"/>
                </a:solidFill>
              </a:rPr>
              <a:t>-Innebygde</a:t>
            </a:r>
            <a:br>
              <a:rPr lang="nb-NO" sz="3200" dirty="0" smtClean="0">
                <a:solidFill>
                  <a:schemeClr val="accent5"/>
                </a:solidFill>
              </a:rPr>
            </a:br>
            <a:r>
              <a:rPr lang="nb-NO" sz="3200" dirty="0">
                <a:solidFill>
                  <a:schemeClr val="accent5"/>
                </a:solidFill>
              </a:rPr>
              <a:t>	</a:t>
            </a:r>
            <a:r>
              <a:rPr lang="nb-NO" sz="3200" dirty="0" smtClean="0">
                <a:solidFill>
                  <a:schemeClr val="accent5"/>
                </a:solidFill>
              </a:rPr>
              <a:t>-Egendefinerte</a:t>
            </a:r>
            <a:endParaRPr lang="nb-NO" sz="3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9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 bwMode="auto">
          <a:xfrm>
            <a:off x="526869" y="-684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/>
            <a:r>
              <a:rPr lang="en-US" altLang="nb-NO" sz="40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Læringsmål</a:t>
            </a:r>
            <a:endParaRPr lang="en-US" altLang="nb-NO" b="1" dirty="0" smtClean="0">
              <a:solidFill>
                <a:schemeClr val="accent5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526869" y="1738947"/>
            <a:ext cx="8229600" cy="508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lvl="1" indent="0" defTabSz="914400" eaLnBrk="1" hangingPunct="1">
              <a:buNone/>
            </a:pP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Etter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denne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modulen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600" b="1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skal</a:t>
            </a:r>
            <a:r>
              <a:rPr lang="en-US" altLang="nb-NO" sz="2600" b="1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 du</a:t>
            </a: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Forstå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programmeringskonstruksjonen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endParaRPr lang="en-US" altLang="nb-NO" sz="19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Være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klar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over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forskjellen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mellom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innebygde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og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egendefinerte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funksjoner</a:t>
            </a:r>
            <a:endParaRPr lang="en-US" altLang="nb-NO" sz="1900" b="1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Kunne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skille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mellom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forskjellige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typer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egendefinerte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funksjoner</a:t>
            </a:r>
            <a:endParaRPr lang="en-US" altLang="nb-NO" sz="1900" b="1" dirty="0" smtClean="0"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Være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stand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til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å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lage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egne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endParaRPr lang="en-US" altLang="nb-NO" sz="19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2" defTabSz="914400" eaLnBrk="1" hangingPunct="1">
              <a:spcBef>
                <a:spcPts val="1800"/>
              </a:spcBef>
            </a:pP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Forstå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forskjellen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på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globale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lokale</a:t>
            </a:r>
            <a:r>
              <a:rPr lang="en-US" altLang="nb-NO" sz="19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variabler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, og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særlig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i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sammenheng</a:t>
            </a:r>
            <a:r>
              <a:rPr lang="en-US" altLang="nb-NO" sz="1900" b="1" dirty="0" smtClean="0">
                <a:ea typeface="ＭＳ Ｐゴシック" panose="020B0600070205080204" pitchFamily="34" charset="-128"/>
              </a:rPr>
              <a:t> med </a:t>
            </a:r>
            <a:r>
              <a:rPr lang="en-US" altLang="nb-NO" sz="1900" b="1" dirty="0" err="1" smtClean="0">
                <a:ea typeface="ＭＳ Ｐゴシック" panose="020B0600070205080204" pitchFamily="34" charset="-128"/>
              </a:rPr>
              <a:t>funksjoner</a:t>
            </a:r>
            <a:endParaRPr lang="en-US" altLang="nb-NO" sz="1900" b="1" dirty="0">
              <a:ea typeface="ＭＳ Ｐゴシック" panose="020B0600070205080204" pitchFamily="34" charset="-128"/>
            </a:endParaRPr>
          </a:p>
          <a:p>
            <a:pPr lvl="1" defTabSz="914400" eaLnBrk="1" hangingPunct="1"/>
            <a:endParaRPr lang="en-US" altLang="nb-NO" sz="2600" b="1" dirty="0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97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-8523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Hva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407178"/>
            <a:ext cx="8583561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Metode for å strukturere funksjonalitet</a:t>
            </a:r>
            <a:endParaRPr lang="nb-NO" altLang="nb-NO" sz="2800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En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samling kodelinjer </a:t>
            </a:r>
            <a:r>
              <a:rPr lang="nb-NO" altLang="nb-NO" smtClean="0">
                <a:ea typeface="ＭＳ Ｐゴシック" panose="020B0600070205080204" pitchFamily="34" charset="-128"/>
              </a:rPr>
              <a:t>med en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spesifikk oppgave</a:t>
            </a:r>
            <a:r>
              <a:rPr lang="nb-NO" altLang="nb-NO" smtClean="0">
                <a:ea typeface="ＭＳ Ｐゴシック" panose="020B0600070205080204" pitchFamily="34" charset="-128"/>
              </a:rPr>
              <a:t>… </a:t>
            </a:r>
          </a:p>
          <a:p>
            <a:pPr marL="393700" lvl="1" indent="0" defTabSz="914400" eaLnBrk="1" hangingPunct="1">
              <a:spcBef>
                <a:spcPts val="1200"/>
              </a:spcBef>
              <a:buNone/>
            </a:pPr>
            <a:r>
              <a:rPr lang="nb-NO" altLang="nb-NO" smtClean="0">
                <a:ea typeface="ＭＳ Ｐゴシック" panose="020B0600070205080204" pitchFamily="34" charset="-128"/>
              </a:rPr>
              <a:t>    … som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pakkes inn </a:t>
            </a:r>
            <a:r>
              <a:rPr lang="nb-NO" altLang="nb-NO" smtClean="0">
                <a:ea typeface="ＭＳ Ｐゴシック" panose="020B0600070205080204" pitchFamily="34" charset="-128"/>
              </a:rPr>
              <a:t>for å kunne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gjenbrukes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«Pakken» kalles en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</a:t>
            </a:r>
            <a:r>
              <a:rPr lang="nb-NO" altLang="nb-NO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nb-NO" altLang="nb-NO" smtClean="0">
                <a:ea typeface="ＭＳ Ｐゴシック" panose="020B0600070205080204" pitchFamily="34" charset="-128"/>
              </a:rPr>
              <a:t>og har et </a:t>
            </a:r>
            <a:r>
              <a:rPr lang="nb-NO" altLang="nb-NO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veldefinert format</a:t>
            </a:r>
          </a:p>
          <a:p>
            <a:pPr defTabSz="914400" eaLnBrk="1" hangingPunct="1">
              <a:spcBef>
                <a:spcPts val="30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Abstraksjons-tenking:</a:t>
            </a:r>
            <a:endParaRPr lang="nb-NO" altLang="nb-NO" sz="2800" b="1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nb-NO" altLang="nb-NO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nb-NO" altLang="nb-NO" smtClean="0">
              <a:ea typeface="ＭＳ Ｐゴシック" panose="020B0600070205080204" pitchFamily="34" charset="-128"/>
            </a:endParaRPr>
          </a:p>
        </p:txBody>
      </p:sp>
      <p:sp>
        <p:nvSpPr>
          <p:cNvPr id="7" name="Rektangel 6"/>
          <p:cNvSpPr/>
          <p:nvPr/>
        </p:nvSpPr>
        <p:spPr>
          <a:xfrm>
            <a:off x="3237471" y="4801996"/>
            <a:ext cx="1606378" cy="118724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 b="1" smtClean="0"/>
              <a:t>Funksjon</a:t>
            </a:r>
            <a:endParaRPr lang="nb-NO" sz="2400" b="1"/>
          </a:p>
        </p:txBody>
      </p:sp>
      <p:grpSp>
        <p:nvGrpSpPr>
          <p:cNvPr id="18" name="Gruppe 17"/>
          <p:cNvGrpSpPr/>
          <p:nvPr/>
        </p:nvGrpSpPr>
        <p:grpSpPr>
          <a:xfrm>
            <a:off x="1213437" y="5017176"/>
            <a:ext cx="1936672" cy="848497"/>
            <a:chOff x="1213437" y="5017176"/>
            <a:chExt cx="1936672" cy="848497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356021" y="5017176"/>
              <a:ext cx="7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5"/>
            <p:cNvCxnSpPr/>
            <p:nvPr/>
          </p:nvCxnSpPr>
          <p:spPr>
            <a:xfrm>
              <a:off x="2356021" y="5235479"/>
              <a:ext cx="7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5"/>
            <p:cNvCxnSpPr/>
            <p:nvPr/>
          </p:nvCxnSpPr>
          <p:spPr>
            <a:xfrm>
              <a:off x="2356021" y="5865673"/>
              <a:ext cx="794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tt linje 11"/>
            <p:cNvCxnSpPr/>
            <p:nvPr/>
          </p:nvCxnSpPr>
          <p:spPr>
            <a:xfrm>
              <a:off x="2640226" y="5510948"/>
              <a:ext cx="115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tt linje 12"/>
            <p:cNvCxnSpPr/>
            <p:nvPr/>
          </p:nvCxnSpPr>
          <p:spPr>
            <a:xfrm>
              <a:off x="2640226" y="5618208"/>
              <a:ext cx="11533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Sylinder 14"/>
            <p:cNvSpPr txBox="1"/>
            <p:nvPr/>
          </p:nvSpPr>
          <p:spPr>
            <a:xfrm>
              <a:off x="1213437" y="5072452"/>
              <a:ext cx="96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smtClean="0">
                  <a:solidFill>
                    <a:schemeClr val="accent1"/>
                  </a:solidFill>
                </a:rPr>
                <a:t>Et antall</a:t>
              </a:r>
            </a:p>
            <a:p>
              <a:r>
                <a:rPr lang="nb-NO" b="1" smtClean="0">
                  <a:solidFill>
                    <a:schemeClr val="accent1"/>
                  </a:solidFill>
                </a:rPr>
                <a:t>input</a:t>
              </a:r>
              <a:endParaRPr lang="nb-NO" b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9" name="Gruppe 18"/>
          <p:cNvGrpSpPr/>
          <p:nvPr/>
        </p:nvGrpSpPr>
        <p:grpSpPr>
          <a:xfrm>
            <a:off x="5087730" y="5204252"/>
            <a:ext cx="2747724" cy="382729"/>
            <a:chOff x="4931211" y="5235479"/>
            <a:chExt cx="2747724" cy="382729"/>
          </a:xfrm>
        </p:grpSpPr>
        <p:sp>
          <p:nvSpPr>
            <p:cNvPr id="16" name="Pil høyre 15"/>
            <p:cNvSpPr/>
            <p:nvPr/>
          </p:nvSpPr>
          <p:spPr>
            <a:xfrm>
              <a:off x="4931211" y="5235479"/>
              <a:ext cx="563427" cy="38272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TekstSylinder 16"/>
            <p:cNvSpPr txBox="1"/>
            <p:nvPr/>
          </p:nvSpPr>
          <p:spPr>
            <a:xfrm>
              <a:off x="5665307" y="5248876"/>
              <a:ext cx="2013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smtClean="0">
                  <a:solidFill>
                    <a:schemeClr val="accent1"/>
                  </a:solidFill>
                </a:rPr>
                <a:t>Returnerer resultat</a:t>
              </a:r>
              <a:endParaRPr lang="nb-NO" b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137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-8751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Programbyggeklosser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..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igjen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..</a:t>
            </a:r>
            <a:endParaRPr lang="en-US" altLang="nb-NO" sz="48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TekstSylinder 6"/>
          <p:cNvSpPr txBox="1"/>
          <p:nvPr/>
        </p:nvSpPr>
        <p:spPr>
          <a:xfrm>
            <a:off x="993693" y="2687425"/>
            <a:ext cx="318010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000" b="1" smtClean="0">
                <a:solidFill>
                  <a:schemeClr val="accent6"/>
                </a:solidFill>
              </a:rPr>
              <a:t>If</a:t>
            </a:r>
            <a:r>
              <a:rPr lang="nb-NO" sz="2000" smtClean="0"/>
              <a:t> (sensorValue &lt; 300) </a:t>
            </a:r>
            <a:r>
              <a:rPr lang="nb-NO" sz="2000" b="1" smtClean="0"/>
              <a:t>{</a:t>
            </a:r>
          </a:p>
          <a:p>
            <a:pPr>
              <a:lnSpc>
                <a:spcPct val="150000"/>
              </a:lnSpc>
            </a:pPr>
            <a:r>
              <a:rPr lang="nb-NO" sz="2000"/>
              <a:t> </a:t>
            </a:r>
            <a:r>
              <a:rPr lang="nb-NO" sz="2000" smtClean="0"/>
              <a:t>   </a:t>
            </a:r>
            <a:r>
              <a:rPr lang="nb-NO" sz="2000" smtClean="0">
                <a:solidFill>
                  <a:schemeClr val="accent6"/>
                </a:solidFill>
              </a:rPr>
              <a:t>digitalWrite</a:t>
            </a:r>
            <a:r>
              <a:rPr lang="nb-NO" sz="2000" smtClean="0"/>
              <a:t>(ledPin, </a:t>
            </a:r>
            <a:r>
              <a:rPr lang="nb-NO" sz="2000" smtClean="0">
                <a:solidFill>
                  <a:schemeClr val="accent5"/>
                </a:solidFill>
              </a:rPr>
              <a:t>HIGH</a:t>
            </a:r>
            <a:r>
              <a:rPr lang="nb-NO" sz="2000" smtClean="0"/>
              <a:t>);</a:t>
            </a:r>
          </a:p>
          <a:p>
            <a:pPr>
              <a:lnSpc>
                <a:spcPct val="150000"/>
              </a:lnSpc>
            </a:pPr>
            <a:r>
              <a:rPr lang="nb-NO" sz="2000"/>
              <a:t> </a:t>
            </a:r>
            <a:r>
              <a:rPr lang="nb-NO" sz="2000" smtClean="0"/>
              <a:t>   </a:t>
            </a:r>
            <a:r>
              <a:rPr lang="nb-NO" sz="2000" smtClean="0">
                <a:solidFill>
                  <a:schemeClr val="accent6"/>
                </a:solidFill>
              </a:rPr>
              <a:t>tone</a:t>
            </a:r>
            <a:r>
              <a:rPr lang="nb-NO" sz="2000" smtClean="0"/>
              <a:t>(buzzerPin, 500);</a:t>
            </a:r>
          </a:p>
          <a:p>
            <a:pPr>
              <a:lnSpc>
                <a:spcPct val="150000"/>
              </a:lnSpc>
            </a:pPr>
            <a:r>
              <a:rPr lang="nb-NO" sz="2000" smtClean="0"/>
              <a:t>    </a:t>
            </a:r>
            <a:r>
              <a:rPr lang="nb-NO" sz="2000" smtClean="0">
                <a:solidFill>
                  <a:schemeClr val="accent6"/>
                </a:solidFill>
              </a:rPr>
              <a:t>Serial.println</a:t>
            </a:r>
            <a:r>
              <a:rPr lang="nb-NO" sz="2000" smtClean="0"/>
              <a:t>(″ALARM!″);</a:t>
            </a:r>
          </a:p>
          <a:p>
            <a:pPr>
              <a:lnSpc>
                <a:spcPct val="150000"/>
              </a:lnSpc>
            </a:pPr>
            <a:r>
              <a:rPr lang="nb-NO" sz="2000" b="1"/>
              <a:t>}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86348" y="3149090"/>
            <a:ext cx="1887794" cy="737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412658" y="2491117"/>
            <a:ext cx="1848465" cy="1483142"/>
            <a:chOff x="5661994" y="1764095"/>
            <a:chExt cx="1848465" cy="1483142"/>
          </a:xfrm>
        </p:grpSpPr>
        <p:sp>
          <p:nvSpPr>
            <p:cNvPr id="10" name="TextBox 9"/>
            <p:cNvSpPr txBox="1"/>
            <p:nvPr/>
          </p:nvSpPr>
          <p:spPr>
            <a:xfrm>
              <a:off x="5661994" y="2133427"/>
              <a:ext cx="1848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dirty="0" smtClean="0">
                  <a:solidFill>
                    <a:schemeClr val="accent5"/>
                  </a:solidFill>
                </a:rPr>
                <a:t>Programsetning</a:t>
              </a:r>
              <a:endParaRPr lang="nb-NO" b="1" dirty="0">
                <a:solidFill>
                  <a:schemeClr val="accent5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661994" y="1764095"/>
              <a:ext cx="1194045" cy="1483142"/>
              <a:chOff x="5661994" y="1764095"/>
              <a:chExt cx="1194045" cy="1483142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661994" y="1764095"/>
                <a:ext cx="9059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1" dirty="0" smtClean="0">
                    <a:solidFill>
                      <a:schemeClr val="accent2"/>
                    </a:solidFill>
                  </a:rPr>
                  <a:t>Uttrykk</a:t>
                </a:r>
                <a:endParaRPr lang="nb-NO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661994" y="2508573"/>
                <a:ext cx="11940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1" smtClean="0">
                    <a:solidFill>
                      <a:schemeClr val="accent4"/>
                    </a:solidFill>
                  </a:rPr>
                  <a:t>Kodeblokk</a:t>
                </a:r>
                <a:endParaRPr lang="nb-NO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5661994" y="2877905"/>
                <a:ext cx="11509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b="1" smtClean="0">
                    <a:solidFill>
                      <a:schemeClr val="accent3"/>
                    </a:solidFill>
                  </a:rPr>
                  <a:t>Funksjon?</a:t>
                </a:r>
                <a:endParaRPr lang="nb-NO">
                  <a:solidFill>
                    <a:schemeClr val="accent3"/>
                  </a:solidFill>
                </a:endParaRPr>
              </a:p>
            </p:txBody>
          </p:sp>
        </p:grpSp>
      </p:grpSp>
      <p:cxnSp>
        <p:nvCxnSpPr>
          <p:cNvPr id="15" name="Straight Connector 14"/>
          <p:cNvCxnSpPr/>
          <p:nvPr/>
        </p:nvCxnSpPr>
        <p:spPr>
          <a:xfrm>
            <a:off x="1321744" y="3625503"/>
            <a:ext cx="2722308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340510" y="2751921"/>
            <a:ext cx="206477" cy="47797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8" name="Rectangle 17"/>
          <p:cNvSpPr/>
          <p:nvPr/>
        </p:nvSpPr>
        <p:spPr>
          <a:xfrm>
            <a:off x="1045312" y="4610106"/>
            <a:ext cx="206477" cy="477976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Right Brace 19"/>
          <p:cNvSpPr/>
          <p:nvPr/>
        </p:nvSpPr>
        <p:spPr>
          <a:xfrm>
            <a:off x="4147292" y="3334371"/>
            <a:ext cx="213851" cy="1275735"/>
          </a:xfrm>
          <a:prstGeom prst="rightBrace">
            <a:avLst>
              <a:gd name="adj1" fmla="val 124140"/>
              <a:gd name="adj2" fmla="val 50000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1" name="TextBox 20"/>
          <p:cNvSpPr txBox="1"/>
          <p:nvPr/>
        </p:nvSpPr>
        <p:spPr>
          <a:xfrm>
            <a:off x="5412658" y="4284406"/>
            <a:ext cx="298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/>
              <a:t>Denne alarm-kodeblokka kan</a:t>
            </a:r>
          </a:p>
          <a:p>
            <a:r>
              <a:rPr lang="nb-NO" b="1"/>
              <a:t>g</a:t>
            </a:r>
            <a:r>
              <a:rPr lang="nb-NO" b="1" smtClean="0"/>
              <a:t>jøres om til en </a:t>
            </a:r>
            <a:r>
              <a:rPr lang="nb-NO" b="1" smtClean="0">
                <a:solidFill>
                  <a:schemeClr val="accent3"/>
                </a:solidFill>
              </a:rPr>
              <a:t>funksjon</a:t>
            </a:r>
            <a:endParaRPr lang="nb-NO" b="1">
              <a:solidFill>
                <a:schemeClr val="accent3"/>
              </a:solidFill>
            </a:endParaRPr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 flipV="1">
            <a:off x="4520381" y="4048432"/>
            <a:ext cx="892277" cy="559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200" y="1538606"/>
            <a:ext cx="5446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smtClean="0">
                <a:solidFill>
                  <a:schemeClr val="accent1"/>
                </a:solidFill>
              </a:rPr>
              <a:t>Her illustrert ved kode for å utløse alarm:</a:t>
            </a:r>
            <a:endParaRPr lang="nb-NO" sz="24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18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 animBg="1"/>
      <p:bldP spid="18" grpId="0" animBg="1"/>
      <p:bldP spid="20" grpId="0" animBg="1"/>
      <p:bldP spid="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Arduino C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7200" y="1538606"/>
            <a:ext cx="6843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b="1" smtClean="0">
                <a:solidFill>
                  <a:schemeClr val="accent1"/>
                </a:solidFill>
              </a:rPr>
              <a:t>Arduino-programmer kan deles inn i tre hoveddeler:</a:t>
            </a:r>
            <a:endParaRPr lang="nb-NO" sz="2400" b="1">
              <a:solidFill>
                <a:schemeClr val="accent1"/>
              </a:solidFill>
            </a:endParaRPr>
          </a:p>
        </p:txBody>
      </p:sp>
      <p:pic>
        <p:nvPicPr>
          <p:cNvPr id="3" name="Bild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35" y="2255108"/>
            <a:ext cx="7731930" cy="3178518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4992130" y="5688463"/>
            <a:ext cx="259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smtClean="0">
                <a:solidFill>
                  <a:srgbClr val="FF0000"/>
                </a:solidFill>
              </a:rPr>
              <a:t>Egendefinerte funksjoner</a:t>
            </a:r>
            <a:endParaRPr lang="nb-NO" b="1" dirty="0">
              <a:solidFill>
                <a:srgbClr val="FF0000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145427" y="4300151"/>
            <a:ext cx="1779373" cy="46955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cxnSp>
        <p:nvCxnSpPr>
          <p:cNvPr id="16" name="Rett pil 15"/>
          <p:cNvCxnSpPr/>
          <p:nvPr/>
        </p:nvCxnSpPr>
        <p:spPr>
          <a:xfrm flipV="1">
            <a:off x="6211330" y="4885039"/>
            <a:ext cx="575167" cy="80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TekstSylinder 24"/>
          <p:cNvSpPr txBox="1"/>
          <p:nvPr/>
        </p:nvSpPr>
        <p:spPr>
          <a:xfrm>
            <a:off x="936519" y="4680223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rgbClr val="FF0000"/>
                </a:solidFill>
              </a:rPr>
              <a:t>setup()</a:t>
            </a:r>
          </a:p>
          <a:p>
            <a:r>
              <a:rPr lang="nb-NO" b="1" smtClean="0">
                <a:solidFill>
                  <a:srgbClr val="FF0000"/>
                </a:solidFill>
              </a:rPr>
              <a:t>loop()</a:t>
            </a:r>
            <a:endParaRPr lang="nb-NO" b="1">
              <a:solidFill>
                <a:srgbClr val="FF0000"/>
              </a:solidFill>
            </a:endParaRPr>
          </a:p>
        </p:txBody>
      </p:sp>
      <p:sp>
        <p:nvSpPr>
          <p:cNvPr id="9" name="TekstSylinder 4"/>
          <p:cNvSpPr txBox="1"/>
          <p:nvPr/>
        </p:nvSpPr>
        <p:spPr>
          <a:xfrm>
            <a:off x="741168" y="5704796"/>
            <a:ext cx="317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chemeClr val="accent4"/>
                </a:solidFill>
              </a:rPr>
              <a:t>void</a:t>
            </a:r>
            <a:r>
              <a:rPr lang="nb-NO" sz="1600" dirty="0" smtClean="0">
                <a:solidFill>
                  <a:schemeClr val="accent4"/>
                </a:solidFill>
              </a:rPr>
              <a:t> </a:t>
            </a:r>
            <a:r>
              <a:rPr lang="nb-NO" sz="1600" dirty="0" err="1" smtClean="0">
                <a:solidFill>
                  <a:schemeClr val="accent4"/>
                </a:solidFill>
              </a:rPr>
              <a:t>setup</a:t>
            </a:r>
            <a:r>
              <a:rPr lang="nb-NO" sz="1600" dirty="0" smtClean="0">
                <a:solidFill>
                  <a:schemeClr val="accent4"/>
                </a:solidFill>
              </a:rPr>
              <a:t>() og </a:t>
            </a:r>
            <a:r>
              <a:rPr lang="nb-NO" sz="1600" dirty="0" err="1" smtClean="0">
                <a:solidFill>
                  <a:schemeClr val="accent4"/>
                </a:solidFill>
              </a:rPr>
              <a:t>void</a:t>
            </a:r>
            <a:r>
              <a:rPr lang="nb-NO" sz="1600" dirty="0" smtClean="0">
                <a:solidFill>
                  <a:schemeClr val="accent4"/>
                </a:solidFill>
              </a:rPr>
              <a:t> loop() er faktisk</a:t>
            </a:r>
          </a:p>
          <a:p>
            <a:r>
              <a:rPr lang="nb-NO" sz="1600" dirty="0">
                <a:solidFill>
                  <a:schemeClr val="accent4"/>
                </a:solidFill>
              </a:rPr>
              <a:t>o</a:t>
            </a:r>
            <a:r>
              <a:rPr lang="nb-NO" sz="1600" dirty="0" smtClean="0">
                <a:solidFill>
                  <a:schemeClr val="accent4"/>
                </a:solidFill>
              </a:rPr>
              <a:t>gså innebygde funksjoner!</a:t>
            </a:r>
            <a:endParaRPr lang="nb-NO" sz="1600" dirty="0">
              <a:solidFill>
                <a:schemeClr val="accent4"/>
              </a:solidFill>
            </a:endParaRPr>
          </a:p>
        </p:txBody>
      </p:sp>
      <p:cxnSp>
        <p:nvCxnSpPr>
          <p:cNvPr id="10" name="Rett pil 15"/>
          <p:cNvCxnSpPr/>
          <p:nvPr/>
        </p:nvCxnSpPr>
        <p:spPr>
          <a:xfrm flipH="1" flipV="1">
            <a:off x="1612669" y="5326554"/>
            <a:ext cx="347699" cy="378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2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5" grpId="0"/>
      <p:bldP spid="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Arduino </a:t>
            </a:r>
            <a:r>
              <a:rPr lang="en-US" altLang="nb-NO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nnebygde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unksjoner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2252348"/>
            <a:ext cx="8583561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dirty="0" smtClean="0">
                <a:ea typeface="ＭＳ Ｐゴシック" panose="020B0600070205080204" pitchFamily="34" charset="-128"/>
              </a:rPr>
              <a:t>Digital I/O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pinMode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(pin, mode)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digitalWrite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(pin, </a:t>
            </a:r>
            <a:r>
              <a:rPr lang="nb-NO" altLang="nb-NO" dirty="0" err="1" smtClean="0">
                <a:ea typeface="ＭＳ Ｐゴシック" panose="020B0600070205080204" pitchFamily="34" charset="-128"/>
              </a:rPr>
              <a:t>value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)</a:t>
            </a:r>
            <a:endParaRPr lang="nb-NO" altLang="nb-NO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digitalRead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(pin)</a:t>
            </a:r>
          </a:p>
          <a:p>
            <a:pPr defTabSz="914400" eaLnBrk="1" hangingPunct="1">
              <a:spcBef>
                <a:spcPts val="2400"/>
              </a:spcBef>
            </a:pPr>
            <a:r>
              <a:rPr lang="nb-NO" altLang="nb-NO" sz="2800" b="1" dirty="0" smtClean="0">
                <a:ea typeface="ＭＳ Ｐゴシック" panose="020B0600070205080204" pitchFamily="34" charset="-128"/>
              </a:rPr>
              <a:t>Analog </a:t>
            </a:r>
            <a:r>
              <a:rPr lang="nb-NO" altLang="nb-NO" sz="2800" b="1" dirty="0">
                <a:ea typeface="ＭＳ Ｐゴシック" panose="020B0600070205080204" pitchFamily="34" charset="-128"/>
              </a:rPr>
              <a:t>I/O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analogRead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(pin)</a:t>
            </a:r>
            <a:endParaRPr lang="nb-NO" altLang="nb-NO" dirty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analogWrite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(pin</a:t>
            </a:r>
            <a:r>
              <a:rPr lang="nb-NO" altLang="nb-NO" dirty="0">
                <a:ea typeface="ＭＳ Ｐゴシック" panose="020B0600070205080204" pitchFamily="34" charset="-128"/>
              </a:rPr>
              <a:t>, </a:t>
            </a:r>
            <a:r>
              <a:rPr lang="nb-NO" altLang="nb-NO" dirty="0" err="1">
                <a:ea typeface="ＭＳ Ｐゴシック" panose="020B0600070205080204" pitchFamily="34" charset="-128"/>
              </a:rPr>
              <a:t>value</a:t>
            </a:r>
            <a:r>
              <a:rPr lang="nb-NO" altLang="nb-NO" dirty="0" smtClean="0">
                <a:ea typeface="ＭＳ Ｐゴシック" panose="020B0600070205080204" pitchFamily="34" charset="-128"/>
              </a:rPr>
              <a:t>)     ~ PWM</a:t>
            </a:r>
            <a:endParaRPr lang="nb-NO" altLang="nb-NO" dirty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nb-NO" altLang="nb-NO" dirty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2400"/>
              </a:spcBef>
              <a:buFont typeface="Wingdings" panose="05000000000000000000" pitchFamily="2" charset="2"/>
              <a:buChar char="ü"/>
            </a:pPr>
            <a:endParaRPr lang="nb-NO" altLang="nb-NO" dirty="0" smtClean="0">
              <a:ea typeface="ＭＳ Ｐゴシック" panose="020B060007020508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8709" y="1313767"/>
            <a:ext cx="3024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3200" smtClean="0">
                <a:solidFill>
                  <a:schemeClr val="accent1"/>
                </a:solidFill>
              </a:rPr>
              <a:t>Noen eksempler:</a:t>
            </a:r>
            <a:endParaRPr lang="nb-NO" sz="3200">
              <a:solidFill>
                <a:schemeClr val="accent1"/>
              </a:solidFill>
            </a:endParaRPr>
          </a:p>
        </p:txBody>
      </p:sp>
      <p:grpSp>
        <p:nvGrpSpPr>
          <p:cNvPr id="14" name="Gruppe 13"/>
          <p:cNvGrpSpPr/>
          <p:nvPr/>
        </p:nvGrpSpPr>
        <p:grpSpPr>
          <a:xfrm>
            <a:off x="3174084" y="3995603"/>
            <a:ext cx="5582738" cy="1709803"/>
            <a:chOff x="3174084" y="3995603"/>
            <a:chExt cx="5582738" cy="1709803"/>
          </a:xfrm>
        </p:grpSpPr>
        <p:sp>
          <p:nvSpPr>
            <p:cNvPr id="4" name="TextBox 3"/>
            <p:cNvSpPr txBox="1"/>
            <p:nvPr/>
          </p:nvSpPr>
          <p:spPr>
            <a:xfrm>
              <a:off x="5065572" y="4055370"/>
              <a:ext cx="34810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b="1" dirty="0" smtClean="0">
                  <a:solidFill>
                    <a:schemeClr val="accent5"/>
                  </a:solidFill>
                </a:rPr>
                <a:t>NB! Faktisk ikke en analog pinne i</a:t>
              </a:r>
            </a:p>
            <a:p>
              <a:r>
                <a:rPr lang="nb-NO" b="1" dirty="0" smtClean="0">
                  <a:solidFill>
                    <a:schemeClr val="accent5"/>
                  </a:solidFill>
                </a:rPr>
                <a:t>denne funksjonen, men digital!</a:t>
              </a:r>
              <a:endParaRPr lang="nb-NO" b="1" dirty="0">
                <a:solidFill>
                  <a:schemeClr val="accent5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3174084" y="4440195"/>
              <a:ext cx="1611297" cy="126521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1" name="Dobbel hakeparentes 10"/>
            <p:cNvSpPr/>
            <p:nvPr/>
          </p:nvSpPr>
          <p:spPr>
            <a:xfrm>
              <a:off x="4855405" y="3995603"/>
              <a:ext cx="3901417" cy="765867"/>
            </a:xfrm>
            <a:prstGeom prst="bracketPair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33720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Arduino </a:t>
            </a:r>
            <a:r>
              <a:rPr lang="en-US" altLang="nb-NO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nnebygde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>
                <a:solidFill>
                  <a:schemeClr val="accent1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unksjoner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441187"/>
            <a:ext cx="8583561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Tid</a:t>
            </a:r>
            <a:endParaRPr lang="nb-NO" altLang="nb-NO" sz="2800" b="1" dirty="0" smtClean="0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delay</a:t>
            </a:r>
            <a:r>
              <a:rPr lang="nb-NO" altLang="nb-NO" smtClean="0">
                <a:ea typeface="ＭＳ Ｐゴシック" panose="020B0600070205080204" pitchFamily="34" charset="-128"/>
              </a:rPr>
              <a:t>(ms)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millis</a:t>
            </a:r>
            <a:r>
              <a:rPr lang="nb-NO" altLang="nb-NO" smtClean="0">
                <a:ea typeface="ＭＳ Ｐゴシック" panose="020B0600070205080204" pitchFamily="34" charset="-128"/>
              </a:rPr>
              <a:t>()</a:t>
            </a:r>
            <a:endParaRPr lang="nb-NO" altLang="nb-NO" dirty="0">
              <a:solidFill>
                <a:schemeClr val="accent6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24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Seriell kommunikasjon</a:t>
            </a:r>
            <a:endParaRPr lang="nb-NO" altLang="nb-NO" sz="2800" b="1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Serial.begin</a:t>
            </a:r>
            <a:r>
              <a:rPr lang="nb-NO" altLang="nb-NO" smtClean="0">
                <a:ea typeface="ＭＳ Ｐゴシック" panose="020B0600070205080204" pitchFamily="34" charset="-128"/>
              </a:rPr>
              <a:t>(speed)</a:t>
            </a:r>
            <a:endParaRPr lang="nb-NO" altLang="nb-NO"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</a:t>
            </a:r>
            <a:r>
              <a:rPr lang="nb-NO" altLang="nb-NO" smtClean="0">
                <a:ea typeface="ＭＳ Ｐゴシック" panose="020B0600070205080204" pitchFamily="34" charset="-128"/>
              </a:rPr>
              <a:t>(data)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b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Serial.println</a:t>
            </a:r>
            <a:r>
              <a:rPr lang="nb-NO" altLang="nb-NO" smtClean="0">
                <a:ea typeface="ＭＳ Ｐゴシック" panose="020B0600070205080204" pitchFamily="34" charset="-128"/>
              </a:rPr>
              <a:t>(data</a:t>
            </a:r>
            <a:r>
              <a:rPr lang="nb-NO" altLang="nb-NO">
                <a:ea typeface="ＭＳ Ｐゴシック" panose="020B0600070205080204" pitchFamily="34" charset="-128"/>
              </a:rPr>
              <a:t>)</a:t>
            </a:r>
          </a:p>
          <a:p>
            <a:pPr defTabSz="914400" eaLnBrk="1" hangingPunct="1">
              <a:spcBef>
                <a:spcPts val="2400"/>
              </a:spcBef>
            </a:pPr>
            <a:r>
              <a:rPr lang="nb-NO" altLang="nb-NO" sz="2800" b="1" smtClean="0">
                <a:ea typeface="ＭＳ Ｐゴシック" panose="020B0600070205080204" pitchFamily="34" charset="-128"/>
              </a:rPr>
              <a:t>Samt andre: Matte, Trigonometri, Random-tall, ++</a:t>
            </a:r>
            <a:endParaRPr lang="nb-NO" altLang="nb-NO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818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685800"/>
            <a:r>
              <a:rPr lang="en-US" altLang="nb-NO" smtClean="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Hva er det vi koder?</a:t>
            </a:r>
          </a:p>
        </p:txBody>
      </p:sp>
      <p:pic>
        <p:nvPicPr>
          <p:cNvPr id="11267" name="Picture 4" descr="http://electronicshacking.com/wp-content/uploads/2016/05/microcontroller-and-microproces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2456260"/>
            <a:ext cx="3252788" cy="219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6" descr="https://s-media-cache-ak0.pinimg.com/236x/8b/7d/3f/8b7d3f848fef7ccc02856cd6fd7a76e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860" y="3219450"/>
            <a:ext cx="1243013" cy="125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313260" y="2694385"/>
            <a:ext cx="1383506" cy="105013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9" name="Oval 18"/>
          <p:cNvSpPr/>
          <p:nvPr/>
        </p:nvSpPr>
        <p:spPr>
          <a:xfrm>
            <a:off x="7084219" y="3842147"/>
            <a:ext cx="184547" cy="1476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nb-NO" sz="1350"/>
          </a:p>
        </p:txBody>
      </p:sp>
      <p:sp>
        <p:nvSpPr>
          <p:cNvPr id="11271" name="TextBox 4"/>
          <p:cNvSpPr txBox="1">
            <a:spLocks noChangeArrowheads="1"/>
          </p:cNvSpPr>
          <p:nvPr/>
        </p:nvSpPr>
        <p:spPr bwMode="auto">
          <a:xfrm>
            <a:off x="4232673" y="3133725"/>
            <a:ext cx="24944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2"/>
                </a:solidFill>
                <a:latin typeface="Calibri" panose="020F0502020204030204" pitchFamily="34" charset="0"/>
              </a:rPr>
              <a:t>Mikroprosessor eller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nb-NO" altLang="nb-NO" sz="2100" b="1">
                <a:solidFill>
                  <a:schemeClr val="accent2"/>
                </a:solidFill>
                <a:latin typeface="Calibri" panose="020F0502020204030204" pitchFamily="34" charset="0"/>
              </a:rPr>
              <a:t>Mikrokontroller</a:t>
            </a:r>
          </a:p>
        </p:txBody>
      </p:sp>
      <p:cxnSp>
        <p:nvCxnSpPr>
          <p:cNvPr id="8" name="Straight Arrow Connector 7"/>
          <p:cNvCxnSpPr>
            <a:stCxn id="11271" idx="1"/>
          </p:cNvCxnSpPr>
          <p:nvPr/>
        </p:nvCxnSpPr>
        <p:spPr>
          <a:xfrm flipH="1" flipV="1">
            <a:off x="2767013" y="3325416"/>
            <a:ext cx="1465660" cy="1666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432947" y="3532585"/>
            <a:ext cx="536972" cy="3095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7213" y="5032772"/>
            <a:ext cx="8188011" cy="415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nb-NO" sz="2100" b="1" i="1" dirty="0">
                <a:solidFill>
                  <a:schemeClr val="accent5"/>
                </a:solidFill>
              </a:rPr>
              <a:t>Prosessorer/kontrollere må ha hjelpekretser (elektronikk-komponenter)</a:t>
            </a:r>
          </a:p>
        </p:txBody>
      </p:sp>
    </p:spTree>
    <p:extLst>
      <p:ext uri="{BB962C8B-B14F-4D97-AF65-F5344CB8AC3E}">
        <p14:creationId xmlns:p14="http://schemas.microsoft.com/office/powerpoint/2010/main" val="14391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11271" grpId="0"/>
      <p:bldP spid="2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Oversikt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instruksjoner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6" y="1650681"/>
            <a:ext cx="7644678" cy="4009073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61709" y="3740727"/>
            <a:ext cx="1072342" cy="39901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4518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Oversikt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over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instruksjoner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50" y="1321724"/>
            <a:ext cx="6740722" cy="516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6467" y="23271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 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Formatet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49425" y="3140519"/>
            <a:ext cx="7687746" cy="3002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defTabSz="914400" eaLnBrk="1" hangingPunct="1">
              <a:lnSpc>
                <a:spcPct val="150000"/>
              </a:lnSpc>
              <a:buNone/>
            </a:pPr>
            <a:r>
              <a:rPr lang="en-US" altLang="nb-NO" b="1" dirty="0" err="1" smtClean="0">
                <a:ea typeface="ＭＳ Ｐゴシック" panose="020B0600070205080204" pitchFamily="34" charset="-128"/>
              </a:rPr>
              <a:t>int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funksjonsnavn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(</a:t>
            </a:r>
            <a:r>
              <a:rPr lang="en-US" altLang="nb-NO" b="1" dirty="0" err="1" smtClean="0">
                <a:ea typeface="ＭＳ Ｐゴシック" panose="020B0600070205080204" pitchFamily="34" charset="-128"/>
              </a:rPr>
              <a:t>int</a:t>
            </a:r>
            <a:r>
              <a:rPr lang="en-US" altLang="nb-NO" b="1" dirty="0" smtClean="0">
                <a:ea typeface="ＭＳ Ｐゴシック" panose="020B0600070205080204" pitchFamily="34" charset="-128"/>
              </a:rPr>
              <a:t> x, </a:t>
            </a:r>
            <a:r>
              <a:rPr lang="en-US" altLang="nb-NO" b="1" dirty="0" err="1" smtClean="0">
                <a:ea typeface="ＭＳ Ｐゴシック" panose="020B0600070205080204" pitchFamily="34" charset="-128"/>
              </a:rPr>
              <a:t>int</a:t>
            </a:r>
            <a:r>
              <a:rPr lang="en-US" altLang="nb-NO" b="1" dirty="0" smtClean="0">
                <a:ea typeface="ＭＳ Ｐゴシック" panose="020B0600070205080204" pitchFamily="34" charset="-128"/>
              </a:rPr>
              <a:t> y</a:t>
            </a:r>
            <a:r>
              <a:rPr lang="en-US" altLang="nb-NO" dirty="0" smtClean="0">
                <a:ea typeface="ＭＳ Ｐゴシック" panose="020B0600070205080204" pitchFamily="34" charset="-128"/>
              </a:rPr>
              <a:t>)  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{	</a:t>
            </a:r>
            <a:r>
              <a:rPr lang="en-US" altLang="nb-NO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nb-NO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 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 </a:t>
            </a:r>
            <a:r>
              <a:rPr lang="en-US" altLang="nb-NO" sz="2000" dirty="0" err="1">
                <a:solidFill>
                  <a:srgbClr val="00B050"/>
                </a:solidFill>
                <a:ea typeface="ＭＳ Ｐゴシック" panose="020B0600070205080204" pitchFamily="34" charset="-128"/>
              </a:rPr>
              <a:t>f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unksjonsheaderen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endParaRPr lang="en-US" altLang="nb-NO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marL="1143000" lvl="2" indent="-228600" defTabSz="914400" eaLnBrk="1" hangingPunct="1">
              <a:buNone/>
            </a:pPr>
            <a:r>
              <a:rPr lang="en-US" altLang="nb-NO" sz="2000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int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resultat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;</a:t>
            </a:r>
          </a:p>
          <a:p>
            <a:pPr marL="1143000" lvl="2" indent="-228600" defTabSz="914400" eaLnBrk="1" hangingPunct="1">
              <a:buNone/>
            </a:pPr>
            <a:endParaRPr lang="en-US" altLang="nb-NO" sz="2000" dirty="0">
              <a:ea typeface="ＭＳ Ｐゴシック" panose="020B0600070205080204" pitchFamily="34" charset="-128"/>
            </a:endParaRPr>
          </a:p>
          <a:p>
            <a:pPr marL="1143000" lvl="2" indent="-228600" defTabSz="914400" eaLnBrk="1" hangingPunct="1">
              <a:buNone/>
            </a:pPr>
            <a:r>
              <a:rPr lang="en-US" altLang="nb-NO" sz="2000" dirty="0" smtClean="0">
                <a:ea typeface="ＭＳ Ｐゴシック" panose="020B0600070205080204" pitchFamily="34" charset="-128"/>
              </a:rPr>
              <a:t>&lt;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tilordning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av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resultat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&gt;   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dvs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på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formen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resultat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=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verdi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;</a:t>
            </a:r>
          </a:p>
          <a:p>
            <a:pPr marL="1143000" lvl="2" indent="-228600" defTabSz="914400" eaLnBrk="1" hangingPunct="1">
              <a:buNone/>
            </a:pPr>
            <a:r>
              <a:rPr lang="en-US" altLang="nb-NO" sz="2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return</a:t>
            </a:r>
            <a:r>
              <a:rPr lang="en-US" altLang="nb-NO" sz="2000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resultat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;	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// 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variabelen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chemeClr val="accent2"/>
                </a:solidFill>
                <a:ea typeface="ＭＳ Ｐゴシック" panose="020B0600070205080204" pitchFamily="34" charset="-128"/>
              </a:rPr>
              <a:t>resultat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blir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retur-variabel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, </a:t>
            </a:r>
          </a:p>
          <a:p>
            <a:pPr marL="1143000" lvl="2" indent="-228600" defTabSz="914400" eaLnBrk="1" hangingPunct="1">
              <a:buNone/>
            </a:pPr>
            <a:r>
              <a:rPr lang="en-US" altLang="nb-NO" sz="2000" dirty="0">
                <a:solidFill>
                  <a:srgbClr val="00B050"/>
                </a:solidFill>
                <a:ea typeface="ＭＳ Ｐゴシック" panose="020B0600070205080204" pitchFamily="34" charset="-128"/>
              </a:rPr>
              <a:t>	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		//  og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legges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inn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returtypen</a:t>
            </a:r>
            <a:r>
              <a:rPr lang="en-US" altLang="nb-NO" sz="2000" dirty="0" smtClean="0">
                <a:solidFill>
                  <a:srgbClr val="00B050"/>
                </a:solidFill>
                <a:ea typeface="ＭＳ Ｐゴシック" panose="020B0600070205080204" pitchFamily="34" charset="-128"/>
              </a:rPr>
              <a:t>.</a:t>
            </a:r>
          </a:p>
          <a:p>
            <a:pPr marL="742950" lvl="1" indent="-285750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}</a:t>
            </a:r>
            <a:endParaRPr lang="en-US" altLang="nb-NO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buFont typeface="Wingdings 2" panose="05020102010507070707" pitchFamily="18" charset="2"/>
              <a:buNone/>
            </a:pPr>
            <a:endParaRPr lang="en-US" altLang="nb-NO" dirty="0" smtClean="0">
              <a:ea typeface="ＭＳ Ｐゴシック" panose="020B0600070205080204" pitchFamily="34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49425" y="2132576"/>
            <a:ext cx="1034642" cy="1147053"/>
            <a:chOff x="849425" y="2132576"/>
            <a:chExt cx="1034642" cy="1147053"/>
          </a:xfrm>
        </p:grpSpPr>
        <p:cxnSp>
          <p:nvCxnSpPr>
            <p:cNvPr id="8" name="Rett pil 7"/>
            <p:cNvCxnSpPr>
              <a:stCxn id="10" idx="2"/>
            </p:cNvCxnSpPr>
            <p:nvPr/>
          </p:nvCxnSpPr>
          <p:spPr>
            <a:xfrm>
              <a:off x="1366746" y="2471130"/>
              <a:ext cx="146170" cy="80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" name="Gruppe 8"/>
            <p:cNvGrpSpPr/>
            <p:nvPr/>
          </p:nvGrpSpPr>
          <p:grpSpPr>
            <a:xfrm>
              <a:off x="849425" y="2132576"/>
              <a:ext cx="1034642" cy="338554"/>
              <a:chOff x="2537795" y="2790382"/>
              <a:chExt cx="744661" cy="338554"/>
            </a:xfrm>
          </p:grpSpPr>
          <p:sp>
            <p:nvSpPr>
              <p:cNvPr id="10" name="TekstSylinder 9"/>
              <p:cNvSpPr txBox="1"/>
              <p:nvPr/>
            </p:nvSpPr>
            <p:spPr>
              <a:xfrm>
                <a:off x="2537795" y="2790382"/>
                <a:ext cx="744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 dirty="0">
                    <a:solidFill>
                      <a:schemeClr val="accent4"/>
                    </a:solidFill>
                  </a:rPr>
                  <a:t>R</a:t>
                </a:r>
                <a:r>
                  <a:rPr lang="nb-NO" sz="1600" b="1" dirty="0" smtClean="0">
                    <a:solidFill>
                      <a:schemeClr val="accent4"/>
                    </a:solidFill>
                  </a:rPr>
                  <a:t>eturtype</a:t>
                </a:r>
                <a:endParaRPr lang="nb-NO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Avrundet rektangel 10"/>
              <p:cNvSpPr/>
              <p:nvPr/>
            </p:nvSpPr>
            <p:spPr>
              <a:xfrm>
                <a:off x="2558124" y="2811657"/>
                <a:ext cx="724332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2802835" y="2132576"/>
            <a:ext cx="1451231" cy="1147053"/>
            <a:chOff x="2802835" y="2132576"/>
            <a:chExt cx="1451231" cy="1147053"/>
          </a:xfrm>
        </p:grpSpPr>
        <p:grpSp>
          <p:nvGrpSpPr>
            <p:cNvPr id="13" name="Gruppe 12"/>
            <p:cNvGrpSpPr/>
            <p:nvPr/>
          </p:nvGrpSpPr>
          <p:grpSpPr>
            <a:xfrm>
              <a:off x="2802835" y="2132576"/>
              <a:ext cx="1451231" cy="338554"/>
              <a:chOff x="2537797" y="2790382"/>
              <a:chExt cx="1007553" cy="338554"/>
            </a:xfrm>
          </p:grpSpPr>
          <p:sp>
            <p:nvSpPr>
              <p:cNvPr id="14" name="TekstSylinder 13"/>
              <p:cNvSpPr txBox="1"/>
              <p:nvPr/>
            </p:nvSpPr>
            <p:spPr>
              <a:xfrm>
                <a:off x="2537797" y="2790382"/>
                <a:ext cx="10075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 dirty="0" smtClean="0">
                    <a:solidFill>
                      <a:schemeClr val="accent4"/>
                    </a:solidFill>
                  </a:rPr>
                  <a:t>Funksjonsnavn</a:t>
                </a:r>
                <a:endParaRPr lang="nb-NO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Avrundet rektangel 14"/>
              <p:cNvSpPr/>
              <p:nvPr/>
            </p:nvSpPr>
            <p:spPr>
              <a:xfrm>
                <a:off x="2558126" y="2811657"/>
                <a:ext cx="987223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cxnSp>
          <p:nvCxnSpPr>
            <p:cNvPr id="17" name="Rett pil 16"/>
            <p:cNvCxnSpPr>
              <a:stCxn id="14" idx="2"/>
            </p:cNvCxnSpPr>
            <p:nvPr/>
          </p:nvCxnSpPr>
          <p:spPr>
            <a:xfrm flipH="1">
              <a:off x="3012221" y="2471130"/>
              <a:ext cx="516230" cy="80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693298" y="2132913"/>
            <a:ext cx="3010912" cy="1146716"/>
            <a:chOff x="4693298" y="2132913"/>
            <a:chExt cx="3010912" cy="1146716"/>
          </a:xfrm>
        </p:grpSpPr>
        <p:grpSp>
          <p:nvGrpSpPr>
            <p:cNvPr id="18" name="Gruppe 17"/>
            <p:cNvGrpSpPr/>
            <p:nvPr/>
          </p:nvGrpSpPr>
          <p:grpSpPr>
            <a:xfrm>
              <a:off x="4909599" y="2132913"/>
              <a:ext cx="2794611" cy="338554"/>
              <a:chOff x="2537795" y="2790382"/>
              <a:chExt cx="1092833" cy="338554"/>
            </a:xfrm>
          </p:grpSpPr>
          <p:sp>
            <p:nvSpPr>
              <p:cNvPr id="19" name="TekstSylinder 18"/>
              <p:cNvSpPr txBox="1"/>
              <p:nvPr/>
            </p:nvSpPr>
            <p:spPr>
              <a:xfrm>
                <a:off x="2537795" y="2790382"/>
                <a:ext cx="10928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 dirty="0" err="1" smtClean="0">
                    <a:solidFill>
                      <a:schemeClr val="accent4"/>
                    </a:solidFill>
                  </a:rPr>
                  <a:t>Argumentliste</a:t>
                </a:r>
                <a:r>
                  <a:rPr lang="nb-NO" sz="1600" b="1" dirty="0" smtClean="0">
                    <a:solidFill>
                      <a:schemeClr val="accent4"/>
                    </a:solidFill>
                  </a:rPr>
                  <a:t> = </a:t>
                </a:r>
                <a:r>
                  <a:rPr lang="nb-NO" sz="1600" b="1" dirty="0" err="1" smtClean="0">
                    <a:solidFill>
                      <a:schemeClr val="accent4"/>
                    </a:solidFill>
                  </a:rPr>
                  <a:t>parametre</a:t>
                </a:r>
                <a:r>
                  <a:rPr lang="nb-NO" sz="1600" b="1" dirty="0" smtClean="0">
                    <a:solidFill>
                      <a:schemeClr val="accent4"/>
                    </a:solidFill>
                  </a:rPr>
                  <a:t> inn</a:t>
                </a:r>
                <a:endParaRPr lang="nb-NO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0" name="Avrundet rektangel 19"/>
              <p:cNvSpPr/>
              <p:nvPr/>
            </p:nvSpPr>
            <p:spPr>
              <a:xfrm>
                <a:off x="2558126" y="2811657"/>
                <a:ext cx="1072502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cxnSp>
          <p:nvCxnSpPr>
            <p:cNvPr id="22" name="Rett pil 21"/>
            <p:cNvCxnSpPr/>
            <p:nvPr/>
          </p:nvCxnSpPr>
          <p:spPr>
            <a:xfrm flipH="1">
              <a:off x="4693298" y="2489604"/>
              <a:ext cx="875386" cy="7900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934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66467" y="232718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egendefinert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28774" y="3553493"/>
            <a:ext cx="6865209" cy="160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defTabSz="914400" eaLnBrk="1" hangingPunct="1">
              <a:lnSpc>
                <a:spcPct val="150000"/>
              </a:lnSpc>
              <a:buFont typeface="Wingdings 2" panose="05020102010507070707" pitchFamily="18" charset="2"/>
              <a:buNone/>
            </a:pPr>
            <a:r>
              <a:rPr lang="en-US" altLang="nb-NO" dirty="0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void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printAlarm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(</a:t>
            </a:r>
            <a:r>
              <a:rPr lang="en-US" altLang="nb-NO" dirty="0" err="1" smtClean="0">
                <a:solidFill>
                  <a:schemeClr val="accent5"/>
                </a:solidFill>
                <a:ea typeface="ＭＳ Ｐゴシック" panose="020B0600070205080204" pitchFamily="34" charset="-128"/>
              </a:rPr>
              <a:t>int</a:t>
            </a:r>
            <a:r>
              <a:rPr lang="en-US" altLang="nb-NO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b="1" dirty="0" err="1" smtClean="0">
                <a:ea typeface="ＭＳ Ｐゴシック" panose="020B0600070205080204" pitchFamily="34" charset="-128"/>
              </a:rPr>
              <a:t>temperatur</a:t>
            </a:r>
            <a:r>
              <a:rPr lang="en-US" altLang="nb-NO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) </a:t>
            </a:r>
            <a:r>
              <a:rPr lang="en-US" altLang="nb-NO" dirty="0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{</a:t>
            </a:r>
          </a:p>
          <a:p>
            <a:pPr marL="1143000" lvl="2" indent="-228600" defTabSz="914400" eaLnBrk="1" hangingPunct="1">
              <a:buNone/>
            </a:pPr>
            <a:r>
              <a:rPr lang="en-US" altLang="nb-NO" sz="2000" dirty="0" err="1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Serial.println</a:t>
            </a:r>
            <a:r>
              <a:rPr lang="en-US" altLang="nb-NO" sz="2000" dirty="0">
                <a:ea typeface="ＭＳ Ｐゴシック" panose="020B0600070205080204" pitchFamily="34" charset="-128"/>
              </a:rPr>
              <a:t>("ALARM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!");</a:t>
            </a:r>
            <a:endParaRPr lang="en-US" altLang="nb-NO" sz="2000" dirty="0">
              <a:ea typeface="ＭＳ Ｐゴシック" panose="020B0600070205080204" pitchFamily="34" charset="-128"/>
            </a:endParaRPr>
          </a:p>
          <a:p>
            <a:pPr marL="1143000" lvl="2" indent="-228600" defTabSz="914400" eaLnBrk="1" hangingPunct="1">
              <a:spcBef>
                <a:spcPts val="0"/>
              </a:spcBef>
              <a:buNone/>
            </a:pPr>
            <a:r>
              <a:rPr lang="en-US" altLang="nb-NO" sz="2000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(</a:t>
            </a:r>
            <a:r>
              <a:rPr lang="en-US" altLang="nb-NO" sz="2000" dirty="0">
                <a:ea typeface="ＭＳ Ｐゴシック" panose="020B0600070205080204" pitchFamily="34" charset="-128"/>
              </a:rPr>
              <a:t>"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Temperaturen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er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  </a:t>
            </a:r>
            <a:r>
              <a:rPr lang="en-US" altLang="nb-NO" sz="2000" dirty="0">
                <a:ea typeface="ＭＳ Ｐゴシック" panose="020B0600070205080204" pitchFamily="34" charset="-128"/>
              </a:rPr>
              <a:t>"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);</a:t>
            </a:r>
          </a:p>
          <a:p>
            <a:pPr marL="1143000" lvl="2" indent="-228600" defTabSz="914400" eaLnBrk="1" hangingPunct="1">
              <a:spcBef>
                <a:spcPts val="0"/>
              </a:spcBef>
              <a:buNone/>
            </a:pPr>
            <a:r>
              <a:rPr lang="en-US" altLang="nb-NO" sz="2000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(</a:t>
            </a:r>
            <a:r>
              <a:rPr lang="en-US" altLang="nb-NO" sz="2000" dirty="0" err="1" smtClean="0">
                <a:ea typeface="ＭＳ Ｐゴシック" panose="020B0600070205080204" pitchFamily="34" charset="-128"/>
              </a:rPr>
              <a:t>temperatur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);</a:t>
            </a:r>
          </a:p>
          <a:p>
            <a:pPr marL="1143000" lvl="2" indent="-228600" defTabSz="914400" eaLnBrk="1" hangingPunct="1">
              <a:spcBef>
                <a:spcPts val="0"/>
              </a:spcBef>
              <a:buNone/>
            </a:pPr>
            <a:r>
              <a:rPr lang="en-US" altLang="nb-NO" sz="2000" dirty="0" err="1" smtClean="0">
                <a:solidFill>
                  <a:schemeClr val="accent6"/>
                </a:solidFill>
                <a:ea typeface="ＭＳ Ｐゴシック" panose="020B0600070205080204" pitchFamily="34" charset="-128"/>
              </a:rPr>
              <a:t>Serial.println</a:t>
            </a:r>
            <a:r>
              <a:rPr lang="en-US" altLang="nb-NO" sz="2000" dirty="0" smtClean="0">
                <a:ea typeface="ＭＳ Ｐゴシック" panose="020B0600070205080204" pitchFamily="34" charset="-128"/>
              </a:rPr>
              <a:t>("  grader! ");</a:t>
            </a:r>
          </a:p>
          <a:p>
            <a:pPr marL="742950" lvl="1" indent="-285750" defTabSz="914400" eaLnBrk="1" hangingPunct="1">
              <a:buFont typeface="Wingdings 2" panose="05020102010507070707" pitchFamily="18" charset="2"/>
              <a:buNone/>
            </a:pPr>
            <a:r>
              <a:rPr lang="en-US" altLang="nb-NO" b="1" dirty="0">
                <a:solidFill>
                  <a:schemeClr val="accent1"/>
                </a:solidFill>
                <a:ea typeface="ＭＳ Ｐゴシック" panose="020B0600070205080204" pitchFamily="34" charset="-128"/>
              </a:rPr>
              <a:t>}</a:t>
            </a:r>
            <a:endParaRPr lang="en-US" altLang="nb-NO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defTabSz="914400" eaLnBrk="1" hangingPunct="1">
              <a:buFont typeface="Wingdings 2" panose="05020102010507070707" pitchFamily="18" charset="2"/>
              <a:buNone/>
            </a:pPr>
            <a:endParaRPr lang="en-US" altLang="nb-NO" dirty="0" smtClean="0">
              <a:ea typeface="ＭＳ Ｐゴシック" panose="020B0600070205080204" pitchFamily="34" charset="-128"/>
            </a:endParaRPr>
          </a:p>
        </p:txBody>
      </p:sp>
      <p:grpSp>
        <p:nvGrpSpPr>
          <p:cNvPr id="25" name="Gruppe 24"/>
          <p:cNvGrpSpPr/>
          <p:nvPr/>
        </p:nvGrpSpPr>
        <p:grpSpPr>
          <a:xfrm>
            <a:off x="1386433" y="2503278"/>
            <a:ext cx="1034642" cy="1147053"/>
            <a:chOff x="646200" y="2428169"/>
            <a:chExt cx="1034642" cy="1147053"/>
          </a:xfrm>
        </p:grpSpPr>
        <p:cxnSp>
          <p:nvCxnSpPr>
            <p:cNvPr id="8" name="Rett pil 7"/>
            <p:cNvCxnSpPr>
              <a:stCxn id="10" idx="2"/>
            </p:cNvCxnSpPr>
            <p:nvPr/>
          </p:nvCxnSpPr>
          <p:spPr>
            <a:xfrm>
              <a:off x="1163521" y="2766723"/>
              <a:ext cx="517321" cy="80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9" name="Gruppe 8"/>
            <p:cNvGrpSpPr/>
            <p:nvPr/>
          </p:nvGrpSpPr>
          <p:grpSpPr>
            <a:xfrm>
              <a:off x="646200" y="2428169"/>
              <a:ext cx="1034642" cy="338554"/>
              <a:chOff x="2537795" y="2790382"/>
              <a:chExt cx="744661" cy="338554"/>
            </a:xfrm>
          </p:grpSpPr>
          <p:sp>
            <p:nvSpPr>
              <p:cNvPr id="10" name="TekstSylinder 9"/>
              <p:cNvSpPr txBox="1"/>
              <p:nvPr/>
            </p:nvSpPr>
            <p:spPr>
              <a:xfrm>
                <a:off x="2537795" y="2790382"/>
                <a:ext cx="7446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>
                    <a:solidFill>
                      <a:schemeClr val="accent4"/>
                    </a:solidFill>
                  </a:rPr>
                  <a:t>R</a:t>
                </a:r>
                <a:r>
                  <a:rPr lang="nb-NO" sz="1600" b="1" smtClean="0">
                    <a:solidFill>
                      <a:schemeClr val="accent4"/>
                    </a:solidFill>
                  </a:rPr>
                  <a:t>eturtype</a:t>
                </a:r>
                <a:endParaRPr lang="nb-NO" sz="1600" b="1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1" name="Avrundet rektangel 10"/>
              <p:cNvSpPr/>
              <p:nvPr/>
            </p:nvSpPr>
            <p:spPr>
              <a:xfrm>
                <a:off x="2558124" y="2811657"/>
                <a:ext cx="724332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</p:grpSp>
      <p:grpSp>
        <p:nvGrpSpPr>
          <p:cNvPr id="7" name="Gruppe 6"/>
          <p:cNvGrpSpPr/>
          <p:nvPr/>
        </p:nvGrpSpPr>
        <p:grpSpPr>
          <a:xfrm>
            <a:off x="3339843" y="2503278"/>
            <a:ext cx="1451231" cy="1054600"/>
            <a:chOff x="5389686" y="1845120"/>
            <a:chExt cx="1451231" cy="1054600"/>
          </a:xfrm>
        </p:grpSpPr>
        <p:grpSp>
          <p:nvGrpSpPr>
            <p:cNvPr id="13" name="Gruppe 12"/>
            <p:cNvGrpSpPr/>
            <p:nvPr/>
          </p:nvGrpSpPr>
          <p:grpSpPr>
            <a:xfrm>
              <a:off x="5389686" y="1845120"/>
              <a:ext cx="1451231" cy="338554"/>
              <a:chOff x="2537797" y="2790382"/>
              <a:chExt cx="1007553" cy="338554"/>
            </a:xfrm>
          </p:grpSpPr>
          <p:sp>
            <p:nvSpPr>
              <p:cNvPr id="14" name="TekstSylinder 13"/>
              <p:cNvSpPr txBox="1"/>
              <p:nvPr/>
            </p:nvSpPr>
            <p:spPr>
              <a:xfrm>
                <a:off x="2537797" y="2790382"/>
                <a:ext cx="100755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 dirty="0" smtClean="0">
                    <a:solidFill>
                      <a:schemeClr val="accent4"/>
                    </a:solidFill>
                  </a:rPr>
                  <a:t>Funksjonsnavn</a:t>
                </a:r>
                <a:endParaRPr lang="nb-NO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Avrundet rektangel 14"/>
              <p:cNvSpPr/>
              <p:nvPr/>
            </p:nvSpPr>
            <p:spPr>
              <a:xfrm>
                <a:off x="2558126" y="2811657"/>
                <a:ext cx="987223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cxnSp>
          <p:nvCxnSpPr>
            <p:cNvPr id="17" name="Rett pil 16"/>
            <p:cNvCxnSpPr/>
            <p:nvPr/>
          </p:nvCxnSpPr>
          <p:spPr>
            <a:xfrm flipH="1">
              <a:off x="5593492" y="2206192"/>
              <a:ext cx="576649" cy="69352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6" name="Gruppe 25"/>
          <p:cNvGrpSpPr/>
          <p:nvPr/>
        </p:nvGrpSpPr>
        <p:grpSpPr>
          <a:xfrm>
            <a:off x="5242872" y="2503615"/>
            <a:ext cx="1591097" cy="1198707"/>
            <a:chOff x="4502639" y="2338859"/>
            <a:chExt cx="1591097" cy="1198707"/>
          </a:xfrm>
        </p:grpSpPr>
        <p:grpSp>
          <p:nvGrpSpPr>
            <p:cNvPr id="18" name="Gruppe 17"/>
            <p:cNvGrpSpPr/>
            <p:nvPr/>
          </p:nvGrpSpPr>
          <p:grpSpPr>
            <a:xfrm>
              <a:off x="4706370" y="2338859"/>
              <a:ext cx="1387366" cy="338554"/>
              <a:chOff x="2537795" y="2790382"/>
              <a:chExt cx="542530" cy="338554"/>
            </a:xfrm>
          </p:grpSpPr>
          <p:sp>
            <p:nvSpPr>
              <p:cNvPr id="19" name="TekstSylinder 18"/>
              <p:cNvSpPr txBox="1"/>
              <p:nvPr/>
            </p:nvSpPr>
            <p:spPr>
              <a:xfrm>
                <a:off x="2537795" y="2790382"/>
                <a:ext cx="5425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sz="1600" b="1" dirty="0" err="1" smtClean="0">
                    <a:solidFill>
                      <a:schemeClr val="accent4"/>
                    </a:solidFill>
                  </a:rPr>
                  <a:t>Argumentliste</a:t>
                </a:r>
                <a:endParaRPr lang="nb-NO" sz="1600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0" name="Avrundet rektangel 19"/>
              <p:cNvSpPr/>
              <p:nvPr/>
            </p:nvSpPr>
            <p:spPr>
              <a:xfrm>
                <a:off x="2558126" y="2811657"/>
                <a:ext cx="522199" cy="294761"/>
              </a:xfrm>
              <a:prstGeom prst="roundRect">
                <a:avLst/>
              </a:prstGeom>
              <a:noFill/>
              <a:ln w="12700">
                <a:solidFill>
                  <a:schemeClr val="accent4"/>
                </a:solidFill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cxnSp>
          <p:nvCxnSpPr>
            <p:cNvPr id="22" name="Rett pil 21"/>
            <p:cNvCxnSpPr/>
            <p:nvPr/>
          </p:nvCxnSpPr>
          <p:spPr>
            <a:xfrm flipH="1">
              <a:off x="4502639" y="2695550"/>
              <a:ext cx="862819" cy="8420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" name="TekstSylinder 1"/>
          <p:cNvSpPr txBox="1"/>
          <p:nvPr/>
        </p:nvSpPr>
        <p:spPr>
          <a:xfrm>
            <a:off x="466467" y="1365406"/>
            <a:ext cx="6597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b="1" smtClean="0">
                <a:solidFill>
                  <a:schemeClr val="accent1"/>
                </a:solidFill>
              </a:rPr>
              <a:t>Eksempel med en alarmfunksjon som kan kalles flere ganger</a:t>
            </a:r>
            <a:endParaRPr lang="nb-NO" sz="20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86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Synligheten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til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Variabler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(scope)</a:t>
            </a:r>
          </a:p>
        </p:txBody>
      </p:sp>
      <p:sp>
        <p:nvSpPr>
          <p:cNvPr id="4" name="Oval 3"/>
          <p:cNvSpPr/>
          <p:nvPr/>
        </p:nvSpPr>
        <p:spPr>
          <a:xfrm>
            <a:off x="2683623" y="1772671"/>
            <a:ext cx="1138845" cy="10806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/>
              <a:t>Scope</a:t>
            </a:r>
            <a:endParaRPr lang="nb-NO" b="1" dirty="0"/>
          </a:p>
        </p:txBody>
      </p:sp>
      <p:sp>
        <p:nvSpPr>
          <p:cNvPr id="5" name="Oval 4"/>
          <p:cNvSpPr/>
          <p:nvPr/>
        </p:nvSpPr>
        <p:spPr>
          <a:xfrm>
            <a:off x="3253046" y="3327861"/>
            <a:ext cx="1169325" cy="10945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/>
              <a:t>Global</a:t>
            </a:r>
            <a:endParaRPr lang="nb-NO" b="1" dirty="0"/>
          </a:p>
        </p:txBody>
      </p:sp>
      <p:sp>
        <p:nvSpPr>
          <p:cNvPr id="6" name="Oval 5"/>
          <p:cNvSpPr/>
          <p:nvPr/>
        </p:nvSpPr>
        <p:spPr>
          <a:xfrm>
            <a:off x="2682236" y="4896906"/>
            <a:ext cx="1138845" cy="108342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 dirty="0" smtClean="0"/>
              <a:t>Lokal</a:t>
            </a:r>
            <a:endParaRPr lang="nb-NO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056611" y="1772326"/>
            <a:ext cx="39644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err="1" smtClean="0"/>
              <a:t>Dvs</a:t>
            </a:r>
            <a:r>
              <a:rPr lang="nb-NO" dirty="0" smtClean="0"/>
              <a:t> </a:t>
            </a:r>
            <a:r>
              <a:rPr lang="nb-NO" b="1" dirty="0"/>
              <a:t>s</a:t>
            </a:r>
            <a:r>
              <a:rPr lang="nb-NO" b="1" dirty="0" smtClean="0"/>
              <a:t>ynlighetsområdet</a:t>
            </a:r>
            <a:r>
              <a:rPr lang="nb-NO" dirty="0" smtClean="0"/>
              <a:t> til variabelen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Hvor kan den brukes:  </a:t>
            </a:r>
            <a:r>
              <a:rPr lang="nb-NO" b="1" dirty="0" smtClean="0"/>
              <a:t>sees</a:t>
            </a:r>
            <a:r>
              <a:rPr lang="nb-NO" dirty="0" smtClean="0"/>
              <a:t> og </a:t>
            </a:r>
            <a:r>
              <a:rPr lang="nb-NO" b="1" dirty="0" smtClean="0"/>
              <a:t>endres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Bestemmes av hvor den </a:t>
            </a:r>
            <a:r>
              <a:rPr lang="nb-NO" b="1" dirty="0" smtClean="0"/>
              <a:t>deklareres</a:t>
            </a:r>
            <a:endParaRPr lang="nb-NO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37706" y="3355569"/>
            <a:ext cx="40380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Deklarert ved </a:t>
            </a:r>
            <a:r>
              <a:rPr lang="nb-NO" b="1" dirty="0" smtClean="0"/>
              <a:t>starten av programmet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.. </a:t>
            </a:r>
            <a:r>
              <a:rPr lang="nb-NO" dirty="0" err="1"/>
              <a:t>d</a:t>
            </a:r>
            <a:r>
              <a:rPr lang="nb-NO" dirty="0" err="1" smtClean="0"/>
              <a:t>vs</a:t>
            </a:r>
            <a:r>
              <a:rPr lang="nb-NO" dirty="0" smtClean="0"/>
              <a:t> over </a:t>
            </a:r>
            <a:r>
              <a:rPr lang="nb-NO" dirty="0" err="1" smtClean="0"/>
              <a:t>void</a:t>
            </a:r>
            <a:r>
              <a:rPr lang="nb-NO" dirty="0" smtClean="0"/>
              <a:t> </a:t>
            </a:r>
            <a:r>
              <a:rPr lang="nb-NO" dirty="0" err="1" smtClean="0"/>
              <a:t>setup</a:t>
            </a:r>
            <a:endParaRPr lang="nb-NO" dirty="0" smtClean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Synlig </a:t>
            </a:r>
            <a:r>
              <a:rPr lang="nb-NO" b="1" dirty="0" smtClean="0"/>
              <a:t>over alt </a:t>
            </a:r>
            <a:r>
              <a:rPr lang="nb-NO" dirty="0" smtClean="0"/>
              <a:t>i programmet</a:t>
            </a:r>
            <a:endParaRPr lang="nb-NO" dirty="0"/>
          </a:p>
        </p:txBody>
      </p:sp>
      <p:sp>
        <p:nvSpPr>
          <p:cNvPr id="9" name="Oval 8"/>
          <p:cNvSpPr/>
          <p:nvPr/>
        </p:nvSpPr>
        <p:spPr>
          <a:xfrm>
            <a:off x="642850" y="3099954"/>
            <a:ext cx="1643150" cy="1550321"/>
          </a:xfrm>
          <a:prstGeom prst="ellipse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000" b="1" dirty="0" smtClean="0"/>
              <a:t>Variabler</a:t>
            </a:r>
            <a:endParaRPr lang="nb-NO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056611" y="4903115"/>
            <a:ext cx="3326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Deklarert inne </a:t>
            </a:r>
            <a:r>
              <a:rPr lang="nb-NO" b="1" dirty="0" smtClean="0"/>
              <a:t>i en funksjon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.. </a:t>
            </a:r>
            <a:r>
              <a:rPr lang="nb-NO" dirty="0"/>
              <a:t>i</a:t>
            </a:r>
            <a:r>
              <a:rPr lang="nb-NO" dirty="0" smtClean="0"/>
              <a:t>nkl. i </a:t>
            </a:r>
            <a:r>
              <a:rPr lang="nb-NO" dirty="0" err="1" smtClean="0"/>
              <a:t>funksjonsheaderen</a:t>
            </a:r>
            <a:endParaRPr lang="nb-NO" dirty="0" smtClean="0"/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nb-NO" dirty="0" smtClean="0"/>
              <a:t>Synlig bare for og </a:t>
            </a:r>
            <a:r>
              <a:rPr lang="nb-NO" b="1" dirty="0" smtClean="0"/>
              <a:t>i funksjonen</a:t>
            </a:r>
            <a:endParaRPr lang="nb-NO" b="1" dirty="0"/>
          </a:p>
        </p:txBody>
      </p:sp>
      <p:cxnSp>
        <p:nvCxnSpPr>
          <p:cNvPr id="12" name="Straight Connector 11"/>
          <p:cNvCxnSpPr>
            <a:stCxn id="9" idx="7"/>
          </p:cNvCxnSpPr>
          <p:nvPr/>
        </p:nvCxnSpPr>
        <p:spPr>
          <a:xfrm flipV="1">
            <a:off x="2045366" y="2600163"/>
            <a:ext cx="724157" cy="72683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9" idx="6"/>
            <a:endCxn id="5" idx="2"/>
          </p:cNvCxnSpPr>
          <p:nvPr/>
        </p:nvCxnSpPr>
        <p:spPr>
          <a:xfrm>
            <a:off x="2286000" y="3875115"/>
            <a:ext cx="967046" cy="1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5"/>
            <a:endCxn id="6" idx="1"/>
          </p:cNvCxnSpPr>
          <p:nvPr/>
        </p:nvCxnSpPr>
        <p:spPr>
          <a:xfrm>
            <a:off x="2045366" y="4423236"/>
            <a:ext cx="803650" cy="632334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04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Lokale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og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Globale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Variabler</a:t>
            </a:r>
            <a:endParaRPr lang="en-US" altLang="nb-NO" sz="4000" b="1" i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" name="Plassholder for innhold 2"/>
          <p:cNvSpPr txBox="1">
            <a:spLocks/>
          </p:cNvSpPr>
          <p:nvPr/>
        </p:nvSpPr>
        <p:spPr bwMode="auto">
          <a:xfrm>
            <a:off x="1021835" y="1636923"/>
            <a:ext cx="6844413" cy="51951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8138" lvl="0" indent="-338138" eaLnBrk="0" hangingPunct="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  <a:defRPr/>
            </a:pPr>
            <a:r>
              <a:rPr kumimoji="0" lang="nb-NO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a, b;			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/* </a:t>
            </a:r>
            <a:r>
              <a:rPr lang="nb-NO" sz="2000" noProof="0" dirty="0">
                <a:solidFill>
                  <a:srgbClr val="00B050"/>
                </a:solidFill>
              </a:rPr>
              <a:t>D</a:t>
            </a:r>
            <a:r>
              <a:rPr lang="nb-NO" sz="2000" dirty="0" err="1" smtClean="0">
                <a:solidFill>
                  <a:srgbClr val="00B050"/>
                </a:solidFill>
              </a:rPr>
              <a:t>eklarering</a:t>
            </a:r>
            <a:r>
              <a:rPr lang="nb-NO" sz="2000" dirty="0" smtClean="0">
                <a:solidFill>
                  <a:srgbClr val="00B050"/>
                </a:solidFill>
              </a:rPr>
              <a:t> 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av de 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globale 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variablene a og b.</a:t>
            </a:r>
            <a:r>
              <a:rPr kumimoji="0" lang="nb-NO" sz="2000" b="0" i="0" u="none" strike="noStrike" kern="0" cap="none" spc="0" normalizeH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				     Disse to er synlige over alt i programmet  */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marR="0" lvl="0" indent="-338138" algn="l" defTabSz="449263" rtl="0" eaLnBrk="0" fontAlgn="base" latinLnBrk="0" hangingPunct="0">
              <a:lnSpc>
                <a:spcPct val="8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/>
              <a:buNone/>
              <a:tabLst/>
              <a:defRPr/>
            </a:pPr>
            <a:endParaRPr kumimoji="0" lang="nb-N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Plassholder for innhold 2"/>
          <p:cNvSpPr>
            <a:spLocks noGrp="1"/>
          </p:cNvSpPr>
          <p:nvPr>
            <p:ph idx="1"/>
          </p:nvPr>
        </p:nvSpPr>
        <p:spPr>
          <a:xfrm>
            <a:off x="1021835" y="2281021"/>
            <a:ext cx="7767638" cy="2142698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n-lt"/>
              </a:rPr>
              <a:t>void loop</a:t>
            </a:r>
            <a:r>
              <a:rPr lang="en-US" sz="2000" dirty="0" smtClean="0">
                <a:latin typeface="+mn-lt"/>
              </a:rPr>
              <a:t>()  </a:t>
            </a:r>
            <a:r>
              <a:rPr lang="en-US" sz="2000" b="1" dirty="0" smtClean="0">
                <a:solidFill>
                  <a:schemeClr val="accent1"/>
                </a:solidFill>
                <a:latin typeface="+mn-lt"/>
              </a:rPr>
              <a:t>{</a:t>
            </a:r>
          </a:p>
          <a:p>
            <a:pPr>
              <a:buNone/>
            </a:pPr>
            <a:r>
              <a:rPr lang="nb-NO" sz="2000" dirty="0" smtClean="0">
                <a:latin typeface="+mn-lt"/>
              </a:rPr>
              <a:t>	</a:t>
            </a:r>
            <a:r>
              <a:rPr lang="nb-NO" sz="2000" b="1" dirty="0" err="1" smtClean="0">
                <a:solidFill>
                  <a:schemeClr val="accent5"/>
                </a:solidFill>
                <a:latin typeface="+mn-lt"/>
              </a:rPr>
              <a:t>int</a:t>
            </a:r>
            <a:r>
              <a:rPr lang="nb-NO" sz="2000" dirty="0" smtClean="0">
                <a:latin typeface="+mn-lt"/>
              </a:rPr>
              <a:t> c, d;			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/* </a:t>
            </a:r>
            <a:r>
              <a:rPr lang="nb-NO" sz="2000" dirty="0">
                <a:solidFill>
                  <a:srgbClr val="00B050"/>
                </a:solidFill>
                <a:latin typeface="+mn-lt"/>
              </a:rPr>
              <a:t>D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eklarering av de </a:t>
            </a:r>
            <a:r>
              <a:rPr lang="nb-NO" sz="2000" dirty="0" smtClean="0">
                <a:solidFill>
                  <a:srgbClr val="FF0000"/>
                </a:solidFill>
                <a:latin typeface="+mn-lt"/>
              </a:rPr>
              <a:t>lokale</a:t>
            </a:r>
            <a:r>
              <a:rPr lang="nb-NO" sz="2000" dirty="0" smtClean="0">
                <a:latin typeface="+mn-lt"/>
              </a:rPr>
              <a:t> 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variablene c og d.</a:t>
            </a:r>
          </a:p>
          <a:p>
            <a:pPr>
              <a:buNone/>
            </a:pPr>
            <a:r>
              <a:rPr lang="nb-NO" sz="2000" dirty="0">
                <a:solidFill>
                  <a:srgbClr val="00B050"/>
                </a:solidFill>
                <a:latin typeface="+mn-lt"/>
              </a:rPr>
              <a:t>	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					     </a:t>
            </a:r>
            <a:r>
              <a:rPr lang="nb-NO" sz="2000" dirty="0" err="1" smtClean="0">
                <a:solidFill>
                  <a:srgbClr val="00B050"/>
                </a:solidFill>
                <a:latin typeface="+mn-lt"/>
              </a:rPr>
              <a:t>Dissse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 to er synlige bare i </a:t>
            </a:r>
            <a:r>
              <a:rPr lang="nb-NO" sz="2000" dirty="0" err="1" smtClean="0">
                <a:solidFill>
                  <a:srgbClr val="00B050"/>
                </a:solidFill>
                <a:latin typeface="+mn-lt"/>
              </a:rPr>
              <a:t>void</a:t>
            </a:r>
            <a:r>
              <a:rPr lang="nb-NO" sz="2000" dirty="0" smtClean="0">
                <a:solidFill>
                  <a:srgbClr val="00B050"/>
                </a:solidFill>
                <a:latin typeface="+mn-lt"/>
              </a:rPr>
              <a:t> loop  */</a:t>
            </a:r>
          </a:p>
          <a:p>
            <a:pPr>
              <a:buNone/>
            </a:pPr>
            <a:r>
              <a:rPr lang="en-US" sz="2000" dirty="0" smtClean="0">
                <a:latin typeface="+mn-lt"/>
              </a:rPr>
              <a:t>	 &lt;</a:t>
            </a:r>
            <a:r>
              <a:rPr lang="en-US" sz="2000" dirty="0" err="1" smtClean="0">
                <a:latin typeface="+mn-lt"/>
              </a:rPr>
              <a:t>programkode</a:t>
            </a:r>
            <a:r>
              <a:rPr lang="en-US" sz="2000" dirty="0" smtClean="0">
                <a:latin typeface="+mn-lt"/>
              </a:rPr>
              <a:t>&gt; ;</a:t>
            </a:r>
            <a:r>
              <a:rPr lang="en-US" sz="2000" i="1" dirty="0" smtClean="0">
                <a:latin typeface="+mn-lt"/>
              </a:rPr>
              <a:t/>
            </a:r>
            <a:br>
              <a:rPr lang="en-US" sz="2000" i="1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 c = 3;</a:t>
            </a:r>
            <a:r>
              <a:rPr lang="en-US" sz="2000" i="1" dirty="0" smtClean="0">
                <a:latin typeface="+mn-lt"/>
              </a:rPr>
              <a:t/>
            </a:r>
            <a:br>
              <a:rPr lang="en-US" sz="2000" i="1" dirty="0" smtClean="0">
                <a:latin typeface="+mn-lt"/>
              </a:rPr>
            </a:br>
            <a:r>
              <a:rPr lang="en-US" sz="2000" dirty="0" smtClean="0">
                <a:latin typeface="+mn-lt"/>
              </a:rPr>
              <a:t> d = </a:t>
            </a:r>
            <a:r>
              <a:rPr lang="en-US" sz="2000" b="1" dirty="0" err="1" smtClean="0">
                <a:solidFill>
                  <a:schemeClr val="accent1"/>
                </a:solidFill>
                <a:latin typeface="+mn-lt"/>
              </a:rPr>
              <a:t>funksjon</a:t>
            </a:r>
            <a:r>
              <a:rPr lang="en-US" sz="2000" dirty="0" smtClean="0">
                <a:latin typeface="+mn-lt"/>
              </a:rPr>
              <a:t>(c);</a:t>
            </a:r>
            <a:endParaRPr lang="en-US" sz="2000" i="1" dirty="0" smtClean="0">
              <a:latin typeface="+mn-lt"/>
            </a:endParaRPr>
          </a:p>
          <a:p>
            <a:pPr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n-lt"/>
              </a:rPr>
              <a:t>}</a:t>
            </a:r>
          </a:p>
          <a:p>
            <a:pPr>
              <a:buNone/>
            </a:pPr>
            <a:endParaRPr lang="nb-NO" dirty="0"/>
          </a:p>
        </p:txBody>
      </p:sp>
      <p:sp>
        <p:nvSpPr>
          <p:cNvPr id="6" name="Plassholder for innhold 2"/>
          <p:cNvSpPr txBox="1">
            <a:spLocks/>
          </p:cNvSpPr>
          <p:nvPr/>
        </p:nvSpPr>
        <p:spPr bwMode="auto">
          <a:xfrm>
            <a:off x="1021835" y="4695161"/>
            <a:ext cx="7767638" cy="17205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marL="338138" marR="0" lvl="0" indent="-338138" algn="l" defTabSz="449263" rtl="0" eaLnBrk="0" fontAlgn="base" latinLnBrk="0" hangingPunct="0">
              <a:lnSpc>
                <a:spcPct val="8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funksjon</a:t>
            </a: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(int e)</a:t>
            </a:r>
            <a:r>
              <a:rPr kumimoji="0" lang="en-US" sz="2000" b="0" i="0" u="none" strike="noStrike" kern="0" cap="none" spc="0" normalizeH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{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lvl="0" indent="-338138" eaLnBrk="0" hangingPunct="0">
              <a:lnSpc>
                <a:spcPct val="81000"/>
              </a:lnSpc>
              <a:spcBef>
                <a:spcPts val="500"/>
              </a:spcBef>
              <a:buClr>
                <a:srgbClr val="000000"/>
              </a:buClr>
              <a:buSzPct val="100000"/>
            </a:pP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nb-NO" sz="2000" b="1" i="0" u="none" strike="noStrike" kern="0" cap="none" spc="0" normalizeH="0" baseline="0" noProof="0" err="1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</a:t>
            </a:r>
            <a:r>
              <a:rPr kumimoji="0" lang="nb-NO" sz="2000" b="0" i="0" u="none" strike="noStrike" kern="0" cap="none" spc="0" normalizeH="0" baseline="0" noProof="0" smtClean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b-NO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lang="nb-NO" sz="2000" kern="0" smtClean="0">
                <a:solidFill>
                  <a:srgbClr val="000000"/>
                </a:solidFill>
              </a:rPr>
              <a:t>=5</a:t>
            </a:r>
            <a:r>
              <a:rPr kumimoji="0" lang="nb-NO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r>
              <a:rPr kumimoji="0" lang="nb-NO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</a:t>
            </a:r>
            <a:r>
              <a:rPr kumimoji="0" lang="nb-NO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nb-NO" sz="2000" b="0" i="0" u="none" strike="noStrike" kern="0" cap="none" spc="0" normalizeH="0" baseline="0" noProof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/* deklarering av den </a:t>
            </a:r>
            <a:r>
              <a:rPr lang="nb-NO" sz="2000" smtClean="0">
                <a:solidFill>
                  <a:srgbClr val="FF0000"/>
                </a:solidFill>
              </a:rPr>
              <a:t>lokale </a:t>
            </a:r>
            <a:r>
              <a:rPr lang="nb-NO" sz="2000" smtClean="0">
                <a:solidFill>
                  <a:srgbClr val="00B050"/>
                </a:solidFill>
              </a:rPr>
              <a:t>variabelen </a:t>
            </a:r>
            <a:r>
              <a:rPr lang="nb-NO" sz="2000" smtClean="0">
                <a:solidFill>
                  <a:srgbClr val="FF0000"/>
                </a:solidFill>
              </a:rPr>
              <a:t>c</a:t>
            </a:r>
            <a:r>
              <a:rPr lang="nb-NO" sz="2000" smtClean="0">
                <a:solidFill>
                  <a:srgbClr val="00B050"/>
                </a:solidFill>
              </a:rPr>
              <a:t>, som 						     sammen med variabelen </a:t>
            </a:r>
            <a:r>
              <a:rPr lang="nb-NO" sz="2000" smtClean="0">
                <a:solidFill>
                  <a:srgbClr val="FF0000"/>
                </a:solidFill>
              </a:rPr>
              <a:t>e</a:t>
            </a:r>
            <a:r>
              <a:rPr lang="nb-NO" sz="2000" smtClean="0">
                <a:solidFill>
                  <a:srgbClr val="00B050"/>
                </a:solidFill>
              </a:rPr>
              <a:t> fra headeren kun er 					     synlig innenfor funksjonen  */</a:t>
            </a:r>
            <a:endParaRPr kumimoji="0" lang="nb-NO" sz="200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</a:endParaRPr>
          </a:p>
          <a:p>
            <a:pPr marL="338138" lvl="0" indent="-338138" defTabSz="449263" eaLnBrk="0" fontAlgn="base" hangingPunct="0">
              <a:lnSpc>
                <a:spcPct val="8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lang="en-US" sz="2000" smtClean="0"/>
              <a:t>&lt;</a:t>
            </a:r>
            <a:r>
              <a:rPr lang="en-US" sz="2000"/>
              <a:t>programkode&gt; </a:t>
            </a:r>
            <a:r>
              <a:rPr lang="en-US" sz="2000" smtClean="0"/>
              <a:t>;</a:t>
            </a: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marR="0" lvl="0" indent="-338138" algn="l" defTabSz="449263" rtl="0" eaLnBrk="0" fontAlgn="base" latinLnBrk="0" hangingPunct="0">
              <a:lnSpc>
                <a:spcPct val="8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38138" marR="0" lvl="0" indent="-338138" algn="l" defTabSz="449263" rtl="0" eaLnBrk="0" fontAlgn="base" latinLnBrk="0" hangingPunct="0">
              <a:lnSpc>
                <a:spcPct val="81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"/>
              <a:buNone/>
              <a:tabLst/>
              <a:defRPr/>
            </a:pPr>
            <a:endParaRPr kumimoji="0" lang="nb-N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TekstSylinder 2"/>
          <p:cNvSpPr txBox="1"/>
          <p:nvPr/>
        </p:nvSpPr>
        <p:spPr>
          <a:xfrm>
            <a:off x="4983893" y="3797432"/>
            <a:ext cx="4061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mtClean="0">
                <a:solidFill>
                  <a:schemeClr val="accent5"/>
                </a:solidFill>
              </a:rPr>
              <a:t>Merk! Den </a:t>
            </a:r>
            <a:r>
              <a:rPr lang="nb-NO" smtClean="0">
                <a:solidFill>
                  <a:srgbClr val="FF0000"/>
                </a:solidFill>
              </a:rPr>
              <a:t>lokale</a:t>
            </a:r>
            <a:r>
              <a:rPr lang="nb-NO" smtClean="0">
                <a:solidFill>
                  <a:schemeClr val="accent5"/>
                </a:solidFill>
              </a:rPr>
              <a:t> variabelen </a:t>
            </a:r>
            <a:r>
              <a:rPr lang="nb-NO" smtClean="0">
                <a:solidFill>
                  <a:srgbClr val="FF0000"/>
                </a:solidFill>
              </a:rPr>
              <a:t>e</a:t>
            </a:r>
            <a:r>
              <a:rPr lang="nb-NO" smtClean="0">
                <a:solidFill>
                  <a:schemeClr val="accent5"/>
                </a:solidFill>
              </a:rPr>
              <a:t> er</a:t>
            </a:r>
          </a:p>
          <a:p>
            <a:r>
              <a:rPr lang="nb-NO" smtClean="0">
                <a:solidFill>
                  <a:schemeClr val="accent5"/>
                </a:solidFill>
              </a:rPr>
              <a:t>allerede deklarert i headeren her, og</a:t>
            </a:r>
          </a:p>
          <a:p>
            <a:r>
              <a:rPr lang="nb-NO" smtClean="0">
                <a:solidFill>
                  <a:schemeClr val="accent5"/>
                </a:solidFill>
              </a:rPr>
              <a:t>trenger ikke deklareres nede i funksjonen</a:t>
            </a:r>
            <a:endParaRPr lang="nb-NO">
              <a:solidFill>
                <a:schemeClr val="accent5"/>
              </a:solidFill>
            </a:endParaRPr>
          </a:p>
        </p:txBody>
      </p:sp>
      <p:cxnSp>
        <p:nvCxnSpPr>
          <p:cNvPr id="8" name="Rett pil 7"/>
          <p:cNvCxnSpPr/>
          <p:nvPr/>
        </p:nvCxnSpPr>
        <p:spPr>
          <a:xfrm flipH="1">
            <a:off x="3319849" y="4259097"/>
            <a:ext cx="1664044" cy="43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91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/>
      <p:bldP spid="6" grpId="0"/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Funksjoner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: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Forskjellige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typer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" name="Rectangle 3"/>
          <p:cNvSpPr txBox="1">
            <a:spLocks/>
          </p:cNvSpPr>
          <p:nvPr/>
        </p:nvSpPr>
        <p:spPr bwMode="auto">
          <a:xfrm>
            <a:off x="457200" y="1441187"/>
            <a:ext cx="8583561" cy="521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95000"/>
              <a:buFont typeface="Wingdings 2" panose="05020102010507070707" pitchFamily="18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39763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-2460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187450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B641B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62088" indent="-2095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9639D"/>
              </a:buClr>
              <a:buSzPct val="6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1" hangingPunct="1">
              <a:spcBef>
                <a:spcPts val="1800"/>
              </a:spcBef>
            </a:pPr>
            <a:r>
              <a:rPr lang="nb-NO" altLang="nb-NO" sz="28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Ingen argumenter </a:t>
            </a:r>
            <a:r>
              <a:rPr lang="nb-NO" altLang="nb-NO" sz="2800" smtClean="0">
                <a:ea typeface="ＭＳ Ｐゴシック" panose="020B0600070205080204" pitchFamily="34" charset="-128"/>
              </a:rPr>
              <a:t>(input-parametre) eller </a:t>
            </a:r>
            <a:r>
              <a:rPr lang="nb-NO" altLang="nb-NO" sz="28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retur-variabel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F.eks. en funksjon som lager et </a:t>
            </a:r>
            <a:r>
              <a:rPr lang="nb-NO" altLang="nb-NO" u="sng" smtClean="0">
                <a:ea typeface="ＭＳ Ｐゴシック" panose="020B0600070205080204" pitchFamily="34" charset="-128"/>
              </a:rPr>
              <a:t>fast antall </a:t>
            </a:r>
            <a:r>
              <a:rPr lang="nb-NO" altLang="nb-NO" smtClean="0">
                <a:ea typeface="ＭＳ Ｐゴシック" panose="020B0600070205080204" pitchFamily="34" charset="-128"/>
              </a:rPr>
              <a:t>LED-blink</a:t>
            </a:r>
          </a:p>
          <a:p>
            <a:pPr defTabSz="914400" eaLnBrk="1" hangingPunct="1">
              <a:spcBef>
                <a:spcPts val="2400"/>
              </a:spcBef>
            </a:pPr>
            <a:r>
              <a:rPr lang="nb-NO" altLang="nb-NO" sz="28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Bare argument(er), ingen retur-variabel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smtClean="0">
                <a:ea typeface="ＭＳ Ｐゴシック" panose="020B0600070205080204" pitchFamily="34" charset="-128"/>
              </a:rPr>
              <a:t>F.eks en funksjon som lager et </a:t>
            </a:r>
            <a:r>
              <a:rPr lang="nb-NO" altLang="nb-NO" u="sng" smtClean="0">
                <a:ea typeface="ＭＳ Ｐゴシック" panose="020B0600070205080204" pitchFamily="34" charset="-128"/>
              </a:rPr>
              <a:t>spesifisert antall </a:t>
            </a:r>
            <a:r>
              <a:rPr lang="nb-NO" altLang="nb-NO" smtClean="0">
                <a:ea typeface="ＭＳ Ｐゴシック" panose="020B0600070205080204" pitchFamily="34" charset="-128"/>
              </a:rPr>
              <a:t>LED-blink</a:t>
            </a: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 u="sng" smtClean="0">
                <a:ea typeface="ＭＳ Ｐゴシック" panose="020B0600070205080204" pitchFamily="34" charset="-128"/>
              </a:rPr>
              <a:t>Antall blink </a:t>
            </a:r>
            <a:r>
              <a:rPr lang="nb-NO" altLang="nb-NO" smtClean="0">
                <a:ea typeface="ＭＳ Ｐゴシック" panose="020B0600070205080204" pitchFamily="34" charset="-128"/>
              </a:rPr>
              <a:t>tas da inn som </a:t>
            </a:r>
            <a:r>
              <a:rPr lang="nb-NO" altLang="nb-NO" u="sng" smtClean="0">
                <a:ea typeface="ＭＳ Ｐゴシック" panose="020B0600070205080204" pitchFamily="34" charset="-128"/>
              </a:rPr>
              <a:t>argument</a:t>
            </a:r>
          </a:p>
          <a:p>
            <a:pPr defTabSz="914400" eaLnBrk="1" hangingPunct="1">
              <a:spcBef>
                <a:spcPts val="2400"/>
              </a:spcBef>
            </a:pPr>
            <a:r>
              <a:rPr lang="nb-NO" altLang="nb-NO" sz="2800" b="1" i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Både argument(er) og retur-variabel</a:t>
            </a:r>
            <a:endParaRPr lang="nb-NO" altLang="nb-NO" sz="2800" b="1" i="1">
              <a:solidFill>
                <a:schemeClr val="accent1"/>
              </a:solidFill>
              <a:ea typeface="ＭＳ Ｐゴシック" panose="020B0600070205080204" pitchFamily="34" charset="-128"/>
            </a:endParaRPr>
          </a:p>
          <a:p>
            <a:pPr lvl="1" defTabSz="914400" eaLnBrk="1" hangingPunct="1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nb-NO" altLang="nb-NO">
                <a:ea typeface="ＭＳ Ｐゴシック" panose="020B0600070205080204" pitchFamily="34" charset="-128"/>
              </a:rPr>
              <a:t>F.eks en funksjon som </a:t>
            </a:r>
            <a:r>
              <a:rPr lang="nb-NO" altLang="nb-NO" smtClean="0">
                <a:ea typeface="ＭＳ Ｐゴシック" panose="020B0600070205080204" pitchFamily="34" charset="-128"/>
              </a:rPr>
              <a:t>leser av en sensor et </a:t>
            </a:r>
            <a:r>
              <a:rPr lang="nb-NO" altLang="nb-NO" u="sng" smtClean="0">
                <a:ea typeface="ＭＳ Ｐゴシック" panose="020B0600070205080204" pitchFamily="34" charset="-128"/>
              </a:rPr>
              <a:t>spesifisert antall </a:t>
            </a:r>
            <a:r>
              <a:rPr lang="nb-NO" altLang="nb-NO" smtClean="0">
                <a:ea typeface="ＭＳ Ｐゴシック" panose="020B0600070205080204" pitchFamily="34" charset="-128"/>
              </a:rPr>
              <a:t>ganger og </a:t>
            </a:r>
            <a:r>
              <a:rPr lang="nb-NO" altLang="nb-NO" u="sng" smtClean="0">
                <a:ea typeface="ＭＳ Ｐゴシック" panose="020B0600070205080204" pitchFamily="34" charset="-128"/>
              </a:rPr>
              <a:t>returnerer gjennomsnittet </a:t>
            </a:r>
            <a:r>
              <a:rPr lang="nb-NO" altLang="nb-NO" smtClean="0">
                <a:ea typeface="ＭＳ Ｐゴシック" panose="020B0600070205080204" pitchFamily="34" charset="-128"/>
              </a:rPr>
              <a:t>av målingene</a:t>
            </a:r>
            <a:endParaRPr lang="nb-NO" altLang="nb-NO">
              <a:ea typeface="ＭＳ Ｐゴシック" panose="020B0600070205080204" pitchFamily="34" charset="-128"/>
            </a:endParaRPr>
          </a:p>
          <a:p>
            <a:pPr defTabSz="914400" eaLnBrk="1" hangingPunct="1">
              <a:spcBef>
                <a:spcPts val="2400"/>
              </a:spcBef>
            </a:pPr>
            <a:endParaRPr lang="nb-NO" altLang="nb-NO" smtClean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966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29" y="4738316"/>
            <a:ext cx="3391348" cy="847837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Funksjonen skal blinke én gang med en LED.</a:t>
            </a:r>
          </a:p>
          <a:p>
            <a:pPr marL="0" indent="0">
              <a:buNone/>
            </a:pPr>
            <a:r>
              <a:rPr lang="nb-NO" b="1" dirty="0" smtClean="0"/>
              <a:t>Hva er riktig struktur for denne funksjonen: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- Quiz </a:t>
            </a:r>
            <a:endParaRPr lang="nb-NO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3176" y="288589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435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196" y="4738316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24" y="2918387"/>
            <a:ext cx="3344527" cy="83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75" y="2951638"/>
            <a:ext cx="3482637" cy="722588"/>
          </a:xfrm>
          <a:prstGeom prst="rect">
            <a:avLst/>
          </a:prstGeom>
        </p:spPr>
      </p:pic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71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29" y="4738316"/>
            <a:ext cx="3391348" cy="847837"/>
          </a:xfrm>
          <a:prstGeom prst="rect">
            <a:avLst/>
          </a:prstGeom>
        </p:spPr>
      </p:pic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b-NO" b="1" dirty="0" smtClean="0"/>
              <a:t>Funksjonen skal blinke én gang med en LED.</a:t>
            </a:r>
          </a:p>
          <a:p>
            <a:pPr marL="0" indent="0">
              <a:buNone/>
            </a:pPr>
            <a:r>
              <a:rPr lang="nb-NO" b="1" dirty="0" smtClean="0"/>
              <a:t>Hva er riktig struktur for denne funksjonen:</a:t>
            </a:r>
            <a:endParaRPr lang="nb-NO" b="1" dirty="0"/>
          </a:p>
        </p:txBody>
      </p:sp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smtClean="0"/>
              <a:t>SRS - Quiz </a:t>
            </a:r>
            <a:endParaRPr lang="nb-NO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677597" y="287070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43176" y="2885892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435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77597" y="4720749"/>
            <a:ext cx="478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nb-NO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nb-NO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96196" y="4738316"/>
            <a:ext cx="1002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000" dirty="0" smtClean="0"/>
              <a:t>Vet ikke</a:t>
            </a:r>
            <a:endParaRPr lang="nb-NO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24" y="2918387"/>
            <a:ext cx="3344527" cy="8389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975" y="2951638"/>
            <a:ext cx="3482637" cy="722588"/>
          </a:xfrm>
          <a:prstGeom prst="rect">
            <a:avLst/>
          </a:prstGeom>
        </p:spPr>
      </p:pic>
      <p:pic>
        <p:nvPicPr>
          <p:cNvPr id="14" name="Picture 6" descr="Bilderesultat for single us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630" y="198056"/>
            <a:ext cx="1246287" cy="124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406820" y="2869952"/>
            <a:ext cx="509155" cy="4803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618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/>
          </p:cNvSpPr>
          <p:nvPr/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charset="0"/>
                <a:ea typeface="ＭＳ Ｐゴシック" charset="0"/>
              </a:defRPr>
            </a:lvl9pPr>
          </a:lstStyle>
          <a:p>
            <a:pPr defTabSz="914400" eaLnBrk="1" hangingPunct="1"/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Ingen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argumenter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,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ingen</a:t>
            </a:r>
            <a:r>
              <a:rPr lang="en-US" altLang="nb-NO" sz="4000" b="1" dirty="0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nb-NO" sz="4000" b="1" dirty="0" err="1" smtClean="0">
                <a:solidFill>
                  <a:schemeClr val="accent1"/>
                </a:solidFill>
                <a:ea typeface="ＭＳ Ｐゴシック" panose="020B0600070205080204" pitchFamily="34" charset="-128"/>
              </a:rPr>
              <a:t>retur</a:t>
            </a:r>
            <a:endParaRPr lang="en-US" altLang="nb-NO" sz="4000" b="1" dirty="0" smtClean="0">
              <a:solidFill>
                <a:schemeClr val="accent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571" y="3450325"/>
            <a:ext cx="4546974" cy="2088806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832021" y="2386783"/>
            <a:ext cx="187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chemeClr val="accent5"/>
                </a:solidFill>
              </a:rPr>
              <a:t>void</a:t>
            </a:r>
            <a:r>
              <a:rPr lang="nb-NO" b="1" smtClean="0">
                <a:solidFill>
                  <a:schemeClr val="accent2"/>
                </a:solidFill>
              </a:rPr>
              <a:t> = ingen retur</a:t>
            </a:r>
            <a:endParaRPr lang="nb-NO" b="1">
              <a:solidFill>
                <a:schemeClr val="accent2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2932308" y="2100139"/>
            <a:ext cx="2282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>
                <a:solidFill>
                  <a:schemeClr val="accent2"/>
                </a:solidFill>
              </a:rPr>
              <a:t>N</a:t>
            </a:r>
            <a:r>
              <a:rPr lang="nb-NO" b="1" smtClean="0">
                <a:solidFill>
                  <a:schemeClr val="accent2"/>
                </a:solidFill>
              </a:rPr>
              <a:t>avnet på funksjonen</a:t>
            </a:r>
            <a:endParaRPr lang="nb-NO" b="1">
              <a:solidFill>
                <a:schemeClr val="accent2"/>
              </a:solidFill>
            </a:endParaRPr>
          </a:p>
        </p:txBody>
      </p:sp>
      <p:cxnSp>
        <p:nvCxnSpPr>
          <p:cNvPr id="8" name="Rett pil 7"/>
          <p:cNvCxnSpPr>
            <a:stCxn id="6" idx="2"/>
          </p:cNvCxnSpPr>
          <p:nvPr/>
        </p:nvCxnSpPr>
        <p:spPr>
          <a:xfrm flipH="1">
            <a:off x="3350088" y="2469471"/>
            <a:ext cx="723527" cy="92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Rett pil 9"/>
          <p:cNvCxnSpPr>
            <a:stCxn id="5" idx="2"/>
          </p:cNvCxnSpPr>
          <p:nvPr/>
        </p:nvCxnSpPr>
        <p:spPr>
          <a:xfrm>
            <a:off x="1767951" y="2756115"/>
            <a:ext cx="710330" cy="620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Rett linje 10"/>
          <p:cNvCxnSpPr/>
          <p:nvPr/>
        </p:nvCxnSpPr>
        <p:spPr>
          <a:xfrm>
            <a:off x="2537254" y="4006203"/>
            <a:ext cx="337751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kstSylinder 11"/>
          <p:cNvSpPr txBox="1"/>
          <p:nvPr/>
        </p:nvSpPr>
        <p:spPr>
          <a:xfrm>
            <a:off x="4172465" y="2713769"/>
            <a:ext cx="401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smtClean="0">
                <a:solidFill>
                  <a:schemeClr val="accent2"/>
                </a:solidFill>
              </a:rPr>
              <a:t>Tom argumentliste = ingen input-verdier</a:t>
            </a:r>
            <a:endParaRPr lang="nb-NO" b="1">
              <a:solidFill>
                <a:schemeClr val="accent2"/>
              </a:solidFill>
            </a:endParaRPr>
          </a:p>
        </p:txBody>
      </p:sp>
      <p:cxnSp>
        <p:nvCxnSpPr>
          <p:cNvPr id="13" name="Rett pil 12"/>
          <p:cNvCxnSpPr/>
          <p:nvPr/>
        </p:nvCxnSpPr>
        <p:spPr>
          <a:xfrm flipH="1">
            <a:off x="3822357" y="3120171"/>
            <a:ext cx="700216" cy="397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11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gendefinert 1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ppstartsmodul 00 Mal.potx" id="{2217FA3D-5B5A-4E95-852C-4F97CDE2E1B4}" vid="{B415C269-131B-4EDC-9273-4A342B344DB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Category xmlns="a2282bd8-9123-47a6-b261-385c11328855"/>
    <DocumentType xmlns="d59fd956-a2bc-4edf-baac-53d24ae3ef9a" xsi:nil="true"/>
    <AgendaItem xmlns="C26145FE-F17C-45DD-ACAB-126D7A6F656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NTNU Document" ma:contentTypeID="0x010100B34B2E5B049ADE438CC980FB8FD73EA300B38DD5EDC3B3D244A3476475A318A68B" ma:contentTypeVersion="0" ma:contentTypeDescription="" ma:contentTypeScope="" ma:versionID="2d657a0239cb3f7ed64a6febd13fceb5">
  <xsd:schema xmlns:xsd="http://www.w3.org/2001/XMLSchema" xmlns:xs="http://www.w3.org/2001/XMLSchema" xmlns:p="http://schemas.microsoft.com/office/2006/metadata/properties" xmlns:ns2="d59fd956-a2bc-4edf-baac-53d24ae3ef9a" xmlns:ns3="C26145FE-F17C-45DD-ACAB-126D7A6F6564" xmlns:ns4="a2282bd8-9123-47a6-b261-385c11328855" targetNamespace="http://schemas.microsoft.com/office/2006/metadata/properties" ma:root="true" ma:fieldsID="e8bb4fd53d1ee4ccd2b2b96066dfb453" ns2:_="" ns3:_="" ns4:_="">
    <xsd:import namespace="d59fd956-a2bc-4edf-baac-53d24ae3ef9a"/>
    <xsd:import namespace="C26145FE-F17C-45DD-ACAB-126D7A6F6564"/>
    <xsd:import namespace="a2282bd8-9123-47a6-b261-385c11328855"/>
    <xsd:element name="properties">
      <xsd:complexType>
        <xsd:sequence>
          <xsd:element name="documentManagement">
            <xsd:complexType>
              <xsd:all>
                <xsd:element ref="ns2:DocumentType" minOccurs="0"/>
                <xsd:element ref="ns3:AgendaItem" minOccurs="0"/>
                <xsd:element ref="ns4:Document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9fd956-a2bc-4edf-baac-53d24ae3ef9a" elementFormDefault="qualified">
    <xsd:import namespace="http://schemas.microsoft.com/office/2006/documentManagement/types"/>
    <xsd:import namespace="http://schemas.microsoft.com/office/infopath/2007/PartnerControls"/>
    <xsd:element name="DocumentType" ma:index="8" nillable="true" ma:displayName="Document Type" ma:format="Dropdown" ma:internalName="DocumentType">
      <xsd:simpleType>
        <xsd:restriction base="dms:Choice">
          <xsd:enumeration value="Budget"/>
          <xsd:enumeration value="Contract"/>
          <xsd:enumeration value="Documentation"/>
          <xsd:enumeration value="Letter"/>
          <xsd:enumeration value="Memo"/>
          <xsd:enumeration value="Minutes of meeting"/>
          <xsd:enumeration value="Presentation"/>
          <xsd:enumeration value="Report"/>
          <xsd:enumeration value="User manu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145FE-F17C-45DD-ACAB-126D7A6F6564" elementFormDefault="qualified">
    <xsd:import namespace="http://schemas.microsoft.com/office/2006/documentManagement/types"/>
    <xsd:import namespace="http://schemas.microsoft.com/office/infopath/2007/PartnerControls"/>
    <xsd:element name="AgendaItem" ma:index="9" nillable="true" ma:displayName="Agenda Item" ma:list="{3E2FE54C-D009-427D-8CE6-A386745E9D06}" ma:internalName="AgendaItem" ma:showField="AgendaItem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82bd8-9123-47a6-b261-385c11328855" elementFormDefault="qualified">
    <xsd:import namespace="http://schemas.microsoft.com/office/2006/documentManagement/types"/>
    <xsd:import namespace="http://schemas.microsoft.com/office/infopath/2007/PartnerControls"/>
    <xsd:element name="DocumentCategory" ma:index="10" nillable="true" ma:displayName="Document Category" ma:list="{3A2BADF3-7CE2-4414-89BC-46D2D398A1BE}" ma:internalName="DocumentCategory" ma:showField="Title" ma:web="{3fed23ca-d0aa-4241-86c3-77cf4e41c515}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F7050C-845B-434B-8A98-9CD6CA462E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F4CD14-F32C-4ACB-9630-94C5B7A7A0C5}">
  <ds:schemaRefs>
    <ds:schemaRef ds:uri="http://purl.org/dc/terms/"/>
    <ds:schemaRef ds:uri="http://schemas.microsoft.com/office/2006/documentManagement/types"/>
    <ds:schemaRef ds:uri="d59fd956-a2bc-4edf-baac-53d24ae3ef9a"/>
    <ds:schemaRef ds:uri="http://schemas.openxmlformats.org/package/2006/metadata/core-properties"/>
    <ds:schemaRef ds:uri="http://purl.org/dc/elements/1.1/"/>
    <ds:schemaRef ds:uri="http://www.w3.org/XML/1998/namespace"/>
    <ds:schemaRef ds:uri="a2282bd8-9123-47a6-b261-385c11328855"/>
    <ds:schemaRef ds:uri="http://schemas.microsoft.com/office/infopath/2007/PartnerControls"/>
    <ds:schemaRef ds:uri="C26145FE-F17C-45DD-ACAB-126D7A6F656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D77C27-39D9-48FE-8004-33CEA3332E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9fd956-a2bc-4edf-baac-53d24ae3ef9a"/>
    <ds:schemaRef ds:uri="C26145FE-F17C-45DD-ACAB-126D7A6F6564"/>
    <ds:schemaRef ds:uri="a2282bd8-9123-47a6-b261-385c113288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3506</Words>
  <Application>Microsoft Office PowerPoint</Application>
  <PresentationFormat>On-screen Show (4:3)</PresentationFormat>
  <Paragraphs>1023</Paragraphs>
  <Slides>109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9" baseType="lpstr">
      <vt:lpstr>ＭＳ Ｐゴシック</vt:lpstr>
      <vt:lpstr>ＭＳ Ｐゴシック</vt:lpstr>
      <vt:lpstr>Arial</vt:lpstr>
      <vt:lpstr>Calibri</vt:lpstr>
      <vt:lpstr>Calibri Light</vt:lpstr>
      <vt:lpstr>Courier New</vt:lpstr>
      <vt:lpstr>Times</vt:lpstr>
      <vt:lpstr>Wingdings</vt:lpstr>
      <vt:lpstr>Wingdings 2</vt:lpstr>
      <vt:lpstr>Office-tema</vt:lpstr>
      <vt:lpstr>Introduksjon Arduino-programmering</vt:lpstr>
      <vt:lpstr>Oversikt – Arduino-modulen i TELE1001</vt:lpstr>
      <vt:lpstr>Student Response System - SRS</vt:lpstr>
      <vt:lpstr>Student Response System - SRS</vt:lpstr>
      <vt:lpstr>Vi prøver ut SRS!</vt:lpstr>
      <vt:lpstr>SRS – Quiz</vt:lpstr>
      <vt:lpstr>SRS – Quiz</vt:lpstr>
      <vt:lpstr>SRS – Quiz</vt:lpstr>
      <vt:lpstr>Hva er det vi koder?</vt:lpstr>
      <vt:lpstr>Vi skal kode et Arduino mikrokontrollerkort</vt:lpstr>
      <vt:lpstr>Mikrokontrollerens nærmiljø</vt:lpstr>
      <vt:lpstr>Hvor benyttes mikrokontrollere?</vt:lpstr>
      <vt:lpstr>Arduino Uno</vt:lpstr>
      <vt:lpstr>PowerPoint Presentation</vt:lpstr>
      <vt:lpstr>Arduino Uno</vt:lpstr>
      <vt:lpstr>Arduino Uno</vt:lpstr>
      <vt:lpstr>Kode-verktøyet</vt:lpstr>
      <vt:lpstr>Koblingsbrett (breadboard)</vt:lpstr>
      <vt:lpstr>Koblingsbrett (breadboard)</vt:lpstr>
      <vt:lpstr>Noen komponenter i kit’et</vt:lpstr>
      <vt:lpstr>Noen komponenter i kit’et</vt:lpstr>
      <vt:lpstr>Fargekode for motstander</vt:lpstr>
      <vt:lpstr>Laste ned Arduino software (IDE)</vt:lpstr>
      <vt:lpstr>Klargjøring til programmering</vt:lpstr>
      <vt:lpstr>La oss teste et program</vt:lpstr>
      <vt:lpstr>Hjelperessurs 1: IDE og ditt første program  - Sjekk ut på Blackboard!</vt:lpstr>
      <vt:lpstr>Hva er koding?</vt:lpstr>
      <vt:lpstr>Hva er koding?</vt:lpstr>
      <vt:lpstr>Hva er et program?</vt:lpstr>
      <vt:lpstr>“Kjøring” av programmet</vt:lpstr>
      <vt:lpstr>Programmeringsverktøyet</vt:lpstr>
      <vt:lpstr>Syntaks</vt:lpstr>
      <vt:lpstr>SRS – Quiz</vt:lpstr>
      <vt:lpstr>SRS – Quiz</vt:lpstr>
      <vt:lpstr>SRS – Quiz</vt:lpstr>
      <vt:lpstr>SRS – Quiz</vt:lpstr>
      <vt:lpstr>SRS – Quiz</vt:lpstr>
      <vt:lpstr>SRS – Quiz</vt:lpstr>
      <vt:lpstr>Viktige begreper i koding</vt:lpstr>
      <vt:lpstr>PowerPoint Presentation</vt:lpstr>
      <vt:lpstr>PowerPoint Presentation</vt:lpstr>
      <vt:lpstr>PowerPoint Presentation</vt:lpstr>
      <vt:lpstr>PowerPoint Presentation</vt:lpstr>
      <vt:lpstr>Hjelperessurs 2: Variabler og datatyper  - Sjekk ut på Blackboard!</vt:lpstr>
      <vt:lpstr>I/O – Input/Output i Arduinoen</vt:lpstr>
      <vt:lpstr>PowerPoint Presentation</vt:lpstr>
      <vt:lpstr>Du husker Arduino-kortets elementer?</vt:lpstr>
      <vt:lpstr>Inputs / Outputs</vt:lpstr>
      <vt:lpstr>Inputs / Outputs:  Litt forenklet sett</vt:lpstr>
      <vt:lpstr>Definering av Input/Output</vt:lpstr>
      <vt:lpstr>I/O-instruksjoner</vt:lpstr>
      <vt:lpstr>digitalWrite</vt:lpstr>
      <vt:lpstr>digitalWrite/Read - Eksempel</vt:lpstr>
      <vt:lpstr>SRS – Quiz</vt:lpstr>
      <vt:lpstr>SRS – Quiz</vt:lpstr>
      <vt:lpstr>SRS – Quiz</vt:lpstr>
      <vt:lpstr>digitalRead</vt:lpstr>
      <vt:lpstr>SRS – Quiz</vt:lpstr>
      <vt:lpstr>SRS – Quiz</vt:lpstr>
      <vt:lpstr>SRS – Quiz</vt:lpstr>
      <vt:lpstr>SRS – Quiz</vt:lpstr>
      <vt:lpstr>Hjelperessurs 3: Knappekretser  - Sjekk ut på Blackboard!</vt:lpstr>
      <vt:lpstr>analogRead</vt:lpstr>
      <vt:lpstr>SRS – Quiz</vt:lpstr>
      <vt:lpstr>SRS – Quiz</vt:lpstr>
      <vt:lpstr>Kontrollstrukturer i programmet  -Valg  -Løkker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if-setningen</vt:lpstr>
      <vt:lpstr>if-else</vt:lpstr>
      <vt:lpstr>PowerPoint Presentation</vt:lpstr>
      <vt:lpstr>PowerPoint Presentation</vt:lpstr>
      <vt:lpstr>PowerPoint Presentation</vt:lpstr>
      <vt:lpstr>while-løkka</vt:lpstr>
      <vt:lpstr>SRS – Quiz</vt:lpstr>
      <vt:lpstr>SRS – Quiz</vt:lpstr>
      <vt:lpstr>SRS – Quiz</vt:lpstr>
      <vt:lpstr>Funksjoner i Arduino C  -Innebygde  -Egendefinerte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SRS - Quiz </vt:lpstr>
      <vt:lpstr>SRS - Quiz </vt:lpstr>
      <vt:lpstr>PowerPoint Presentation</vt:lpstr>
      <vt:lpstr>SRS - Quiz</vt:lpstr>
      <vt:lpstr>SRS - Quiz</vt:lpstr>
      <vt:lpstr>Før vi ser på løsningen – husker du.. :</vt:lpstr>
      <vt:lpstr>PowerPoint Presentation</vt:lpstr>
      <vt:lpstr>SRS - Quiz </vt:lpstr>
      <vt:lpstr>SRS - Quiz </vt:lpstr>
      <vt:lpstr>PowerPoint Presentation</vt:lpstr>
      <vt:lpstr>PowerPoint Presentation</vt:lpstr>
      <vt:lpstr>PowerPoint Presentation</vt:lpstr>
      <vt:lpstr>Læringsressurser:</vt:lpstr>
    </vt:vector>
  </TitlesOfParts>
  <Company>NTNU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Kolbjørn Skarpnes</dc:creator>
  <cp:lastModifiedBy>Arne Midjo</cp:lastModifiedBy>
  <cp:revision>530</cp:revision>
  <cp:lastPrinted>2018-06-03T13:31:08Z</cp:lastPrinted>
  <dcterms:created xsi:type="dcterms:W3CDTF">2013-06-10T16:56:09Z</dcterms:created>
  <dcterms:modified xsi:type="dcterms:W3CDTF">2018-06-03T13:32:51Z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0x010100B34B2E5B049ADE438CC980FB8FD73EA300B38DD5EDC3B3D244A3476475A318A68B</vt:lpwstr>
  </property>
</Properties>
</file>